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2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F3D98A"/>
                </a:solidFill>
                <a:latin typeface="Martian Mono"/>
              </a:rPr>
              <a:t>READ IT TOGETHER · FOR STUDENTS, PARENTS AND TEACHERS</a:t>
            </a:r>
          </a:p>
        </p:txBody>
      </p:sp>
      <p:sp>
        <p:nvSpPr>
          <p:cNvPr id="4" name="TextBox 3"/>
          <p:cNvSpPr txBox="1"/>
          <p:nvPr/>
        </p:nvSpPr>
        <p:spPr>
          <a:xfrm>
            <a:off x="731520" y="1097280"/>
            <a:ext cx="10728655" cy="457200"/>
          </a:xfrm>
          <a:prstGeom prst="rect">
            <a:avLst/>
          </a:prstGeom>
          <a:noFill/>
        </p:spPr>
        <p:txBody>
          <a:bodyPr wrap="square" anchor="t" lIns="0" rIns="0" tIns="0" bIns="0">
            <a:spAutoFit/>
          </a:bodyPr>
          <a:lstStyle/>
          <a:p>
            <a:pPr algn="l">
              <a:lnSpc>
                <a:spcPct val="115000"/>
              </a:lnSpc>
              <a:spcAft>
                <a:spcPts val="990"/>
              </a:spcAft>
            </a:pPr>
            <a:r>
              <a:rPr sz="1800" b="0">
                <a:solidFill>
                  <a:srgbClr val="F3D98A"/>
                </a:solidFill>
                <a:latin typeface="Martian Mono"/>
              </a:rPr>
              <a:t>READ IT TOGETHER</a:t>
            </a:r>
          </a:p>
        </p:txBody>
      </p:sp>
      <p:sp>
        <p:nvSpPr>
          <p:cNvPr id="5" name="TextBox 4"/>
          <p:cNvSpPr txBox="1"/>
          <p:nvPr/>
        </p:nvSpPr>
        <p:spPr>
          <a:xfrm>
            <a:off x="731520" y="1645920"/>
            <a:ext cx="10728655" cy="1828800"/>
          </a:xfrm>
          <a:prstGeom prst="rect">
            <a:avLst/>
          </a:prstGeom>
          <a:noFill/>
        </p:spPr>
        <p:txBody>
          <a:bodyPr wrap="square" anchor="t" lIns="0" rIns="0" tIns="0" bIns="0">
            <a:spAutoFit/>
          </a:bodyPr>
          <a:lstStyle/>
          <a:p>
            <a:pPr algn="l">
              <a:lnSpc>
                <a:spcPct val="100000"/>
              </a:lnSpc>
              <a:spcAft>
                <a:spcPts val="2970"/>
              </a:spcAft>
            </a:pPr>
            <a:r>
              <a:rPr sz="5400" b="1">
                <a:solidFill>
                  <a:srgbClr val="F3F5F0"/>
                </a:solidFill>
                <a:latin typeface="Bricolage Grotesque"/>
              </a:rPr>
              <a:t>The Line at the Bottom</a:t>
            </a:r>
          </a:p>
        </p:txBody>
      </p:sp>
      <p:sp>
        <p:nvSpPr>
          <p:cNvPr id="6" name="TextBox 5"/>
          <p:cNvSpPr txBox="1"/>
          <p:nvPr/>
        </p:nvSpPr>
        <p:spPr>
          <a:xfrm>
            <a:off x="731520" y="3566160"/>
            <a:ext cx="10728655" cy="2377440"/>
          </a:xfrm>
          <a:prstGeom prst="rect">
            <a:avLst/>
          </a:prstGeom>
          <a:noFill/>
        </p:spPr>
        <p:txBody>
          <a:bodyPr wrap="square" anchor="t" lIns="0" rIns="0" tIns="0" bIns="0">
            <a:spAutoFit/>
          </a:bodyPr>
          <a:lstStyle/>
          <a:p>
            <a:pPr algn="l">
              <a:lnSpc>
                <a:spcPct val="125000"/>
              </a:lnSpc>
              <a:spcAft>
                <a:spcPts val="1210"/>
              </a:spcAft>
            </a:pPr>
            <a:r>
              <a:rPr sz="2200" b="0">
                <a:solidFill>
                  <a:srgbClr val="F3F5F0"/>
                </a:solidFill>
                <a:latin typeface="Atkinson Hyperlegible"/>
              </a:rPr>
              <a:t>The last plate has no new fact in it. It asks you to use the five you have to decide what fair use looks like, and to practise the one habit that makes the decision visible.</a:t>
            </a:r>
          </a:p>
        </p:txBody>
      </p:sp>
      <p:sp>
        <p:nvSpPr>
          <p:cNvPr id="7" name="TextBox 6"/>
          <p:cNvSpPr txBox="1"/>
          <p:nvPr/>
        </p:nvSpPr>
        <p:spPr>
          <a:xfrm>
            <a:off x="731520" y="6035040"/>
            <a:ext cx="10728655" cy="365760"/>
          </a:xfrm>
          <a:prstGeom prst="rect">
            <a:avLst/>
          </a:prstGeom>
          <a:noFill/>
        </p:spPr>
        <p:txBody>
          <a:bodyPr wrap="square" anchor="t" lIns="0" rIns="0" tIns="0" bIns="0">
            <a:spAutoFit/>
          </a:bodyPr>
          <a:lstStyle/>
          <a:p>
            <a:pPr algn="l">
              <a:lnSpc>
                <a:spcPct val="115000"/>
              </a:lnSpc>
              <a:spcAft>
                <a:spcPts val="605"/>
              </a:spcAft>
            </a:pPr>
            <a:r>
              <a:rPr sz="1100" b="0">
                <a:solidFill>
                  <a:srgbClr val="F3D98A"/>
                </a:solidFill>
                <a:latin typeface="Martian Mono"/>
              </a:rPr>
              <a:t>PLATE 6 OF 6  ·  45 MINUTES  ·  GRADES 6-8  ·  BBPLAYLAND.COM/LITERACY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1 · THE STARTER  ·  5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Three briefs, three rules</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Three assignments, each with a different rule about the tool: ideas only, spelling only, not at all. Why might the rules differ?</a:t>
            </a:r>
          </a:p>
          <a:p>
            <a:pPr algn="l">
              <a:lnSpc>
                <a:spcPct val="120000"/>
              </a:lnSpc>
              <a:spcAft>
                <a:spcPts val="1100"/>
              </a:spcAft>
            </a:pPr>
            <a:r>
              <a:rPr sz="2000" b="0">
                <a:solidFill>
                  <a:srgbClr val="14203F"/>
                </a:solidFill>
                <a:latin typeface="Atkinson Hyperlegible"/>
              </a:rPr>
              <a:t>The spelling test is testing spelling. A tool that spells for you defeats the test. The rule follows what the task is for.</a:t>
            </a:r>
          </a:p>
          <a:p>
            <a:pPr algn="l">
              <a:lnSpc>
                <a:spcPct val="120000"/>
              </a:lnSpc>
              <a:spcAft>
                <a:spcPts val="1100"/>
              </a:spcAft>
            </a:pPr>
            <a:r>
              <a:rPr sz="2000" b="0">
                <a:solidFill>
                  <a:srgbClr val="14203F"/>
                </a:solidFill>
                <a:latin typeface="Atkinson Hyperlegible"/>
              </a:rPr>
              <a:t>If you do not know the rule, asking is always allowed. Guessing the most convenient rule is not.</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2 OF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2 · PAIRS  ·  10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Three uses</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Take one brief. List three ways you might use a tool on it: one clearly within the rule, one clearly outside it, one in between. The in-between case is the point. Write it down.</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3 OF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3 · THE TEST  ·  5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Could you explain it, and would you be comfortable?</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Apply that to each of the three. Mark each comfortable or uncomfortable. The in-between case usually splits the pair, and the argument is the learning.</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4 OF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4 · THE LINE  ·  10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As it would appear on the work</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Write the disclosure line for the comfortable use. Specific: "I used an AI tool to check spelling." Not "AI was used."</a:t>
            </a:r>
          </a:p>
          <a:p>
            <a:pPr algn="l">
              <a:lnSpc>
                <a:spcPct val="120000"/>
              </a:lnSpc>
              <a:spcAft>
                <a:spcPts val="1100"/>
              </a:spcAft>
            </a:pPr>
            <a:r>
              <a:rPr sz="2000" b="0">
                <a:solidFill>
                  <a:srgbClr val="14203F"/>
                </a:solidFill>
                <a:latin typeface="Atkinson Hyperlegible"/>
              </a:rPr>
              <a:t>The vague form is a way of appearing to disclose while disclosing nothing. That is the standard to hold.</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5 OF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SPECIFIC OR NOTHING</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Vague lines and their true versions</a:t>
            </a:r>
          </a:p>
        </p:txBody>
      </p:sp>
      <p:sp>
        <p:nvSpPr>
          <p:cNvPr id="6" name="TextBox 5"/>
          <p:cNvSpPr txBox="1"/>
          <p:nvPr/>
        </p:nvSpPr>
        <p:spPr>
          <a:xfrm>
            <a:off x="731520" y="2103120"/>
            <a:ext cx="10728655" cy="237744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The first draft is nearly always vague. One question, "used for what?", fixes it.</a:t>
            </a:r>
          </a:p>
        </p:txBody>
      </p:sp>
      <p:sp>
        <p:nvSpPr>
          <p:cNvPr id="7" name="Rectangle 6"/>
          <p:cNvSpPr/>
          <p:nvPr/>
        </p:nvSpPr>
        <p:spPr>
          <a:xfrm>
            <a:off x="731520" y="4526280"/>
            <a:ext cx="5227167" cy="384048"/>
          </a:xfrm>
          <a:prstGeom prst="rect">
            <a:avLst/>
          </a:prstGeom>
          <a:solidFill>
            <a:srgbClr val="E0E4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233007" y="4526280"/>
            <a:ext cx="5227167" cy="384048"/>
          </a:xfrm>
          <a:prstGeom prst="rect">
            <a:avLst/>
          </a:prstGeom>
          <a:solidFill>
            <a:srgbClr val="E0E4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4599432"/>
            <a:ext cx="5227167" cy="365760"/>
          </a:xfrm>
          <a:prstGeom prst="rect">
            <a:avLst/>
          </a:prstGeom>
          <a:noFill/>
        </p:spPr>
        <p:txBody>
          <a:bodyPr wrap="square" anchor="t" lIns="0" rIns="0" tIns="0" bIns="0">
            <a:spAutoFit/>
          </a:bodyPr>
          <a:lstStyle/>
          <a:p>
            <a:pPr algn="l">
              <a:lnSpc>
                <a:spcPct val="115000"/>
              </a:lnSpc>
              <a:spcAft>
                <a:spcPts val="605"/>
              </a:spcAft>
            </a:pPr>
            <a:r>
              <a:rPr sz="1100" b="0">
                <a:solidFill>
                  <a:srgbClr val="434C66"/>
                </a:solidFill>
                <a:latin typeface="Martian Mono"/>
              </a:rPr>
              <a:t>SOMEONE MIGHT SAY</a:t>
            </a:r>
          </a:p>
        </p:txBody>
      </p:sp>
      <p:sp>
        <p:nvSpPr>
          <p:cNvPr id="10" name="TextBox 9"/>
          <p:cNvSpPr txBox="1"/>
          <p:nvPr/>
        </p:nvSpPr>
        <p:spPr>
          <a:xfrm>
            <a:off x="6370167" y="4599432"/>
            <a:ext cx="5227167" cy="365760"/>
          </a:xfrm>
          <a:prstGeom prst="rect">
            <a:avLst/>
          </a:prstGeom>
          <a:noFill/>
        </p:spPr>
        <p:txBody>
          <a:bodyPr wrap="square" anchor="t" lIns="0" rIns="0" tIns="0" bIns="0">
            <a:spAutoFit/>
          </a:bodyPr>
          <a:lstStyle/>
          <a:p>
            <a:pPr algn="l">
              <a:lnSpc>
                <a:spcPct val="115000"/>
              </a:lnSpc>
              <a:spcAft>
                <a:spcPts val="605"/>
              </a:spcAft>
            </a:pPr>
            <a:r>
              <a:rPr sz="1100" b="0">
                <a:solidFill>
                  <a:srgbClr val="2F6B58"/>
                </a:solidFill>
                <a:latin typeface="Martian Mono"/>
              </a:rPr>
              <a:t>SAY INSTEAD</a:t>
            </a:r>
          </a:p>
        </p:txBody>
      </p:sp>
      <p:sp>
        <p:nvSpPr>
          <p:cNvPr id="11" name="TextBox 10"/>
          <p:cNvSpPr txBox="1"/>
          <p:nvPr/>
        </p:nvSpPr>
        <p:spPr>
          <a:xfrm>
            <a:off x="868680" y="498348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AI was used.</a:t>
            </a:r>
          </a:p>
        </p:txBody>
      </p:sp>
      <p:sp>
        <p:nvSpPr>
          <p:cNvPr id="12" name="TextBox 11"/>
          <p:cNvSpPr txBox="1"/>
          <p:nvPr/>
        </p:nvSpPr>
        <p:spPr>
          <a:xfrm>
            <a:off x="6370167" y="498348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I used an AI tool to outline the argument. The paragraphs and examples are mine.</a:t>
            </a:r>
          </a:p>
        </p:txBody>
      </p:sp>
      <p:sp>
        <p:nvSpPr>
          <p:cNvPr id="13" name="TextBox 12"/>
          <p:cNvSpPr txBox="1"/>
          <p:nvPr/>
        </p:nvSpPr>
        <p:spPr>
          <a:xfrm>
            <a:off x="868680" y="542544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AI assistance was used in accordance with all guidelines.</a:t>
            </a:r>
          </a:p>
        </p:txBody>
      </p:sp>
      <p:sp>
        <p:nvSpPr>
          <p:cNvPr id="14" name="TextBox 13"/>
          <p:cNvSpPr txBox="1"/>
          <p:nvPr/>
        </p:nvSpPr>
        <p:spPr>
          <a:xfrm>
            <a:off x="6370167" y="542544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That is the machine's sentence. It names no function and no person.</a:t>
            </a:r>
          </a:p>
        </p:txBody>
      </p:sp>
      <p:sp>
        <p:nvSpPr>
          <p:cNvPr id="15" name="TextBox 14"/>
          <p:cNvSpPr txBox="1"/>
          <p:nvPr/>
        </p:nvSpPr>
        <p:spPr>
          <a:xfrm>
            <a:off x="868680" y="586740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I did it myself.</a:t>
            </a:r>
          </a:p>
        </p:txBody>
      </p:sp>
      <p:sp>
        <p:nvSpPr>
          <p:cNvPr id="16" name="TextBox 15"/>
          <p:cNvSpPr txBox="1"/>
          <p:nvPr/>
        </p:nvSpPr>
        <p:spPr>
          <a:xfrm>
            <a:off x="6370167" y="586740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No tool.</a:t>
            </a:r>
          </a:p>
        </p:txBody>
      </p:sp>
      <p:sp>
        <p:nvSpPr>
          <p:cNvPr id="17" name="TextBox 1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6 OF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PLENARY  ·  10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Close the course</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935"/>
              </a:spcAft>
            </a:pPr>
            <a:r>
              <a:rPr sz="1700" b="0">
                <a:solidFill>
                  <a:srgbClr val="14203F"/>
                </a:solidFill>
                <a:latin typeface="Atkinson Hyperlegible"/>
              </a:rPr>
              <a:t>Ask the model to write a disclosure line. It will produce something like "AI assistance was used in accordance with all guidelines." The room can say what is wrong with it.</a:t>
            </a:r>
          </a:p>
          <a:p>
            <a:pPr algn="l">
              <a:lnSpc>
                <a:spcPct val="120000"/>
              </a:lnSpc>
              <a:spcAft>
                <a:spcPts val="935"/>
              </a:spcAft>
            </a:pPr>
            <a:r>
              <a:rPr sz="1700" b="0">
                <a:solidFill>
                  <a:srgbClr val="14203F"/>
                </a:solidFill>
                <a:latin typeface="Atkinson Hyperlegible"/>
              </a:rPr>
              <a:t>Six plates: it predicts words; it is confidently wrong in predictable places; it is not a source; work is yours when the thinking is; it collects what you type; and you say how you used it, on the work, before anyone asks.</a:t>
            </a:r>
          </a:p>
          <a:p>
            <a:pPr algn="l">
              <a:lnSpc>
                <a:spcPct val="120000"/>
              </a:lnSpc>
              <a:spcAft>
                <a:spcPts val="935"/>
              </a:spcAft>
            </a:pPr>
            <a:r>
              <a:rPr sz="1700" b="0">
                <a:solidFill>
                  <a:srgbClr val="14203F"/>
                </a:solidFill>
                <a:latin typeface="Atkinson Hyperlegible"/>
              </a:rPr>
              <a:t>Write the sixth on the front of your next piece of assessed work. That is the assessment, next week.</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7 OF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6FBF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WHAT COMES NEXT</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Nothing in the course</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The habit, on every piece of work, for as long as the tools exist.</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8 OF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F3D98A"/>
                </a:solidFill>
                <a:latin typeface="Martian Mono"/>
              </a:rPr>
              <a:t>FOR THE ADULT IN THE ROOM</a:t>
            </a:r>
          </a:p>
        </p:txBody>
      </p:sp>
      <p:sp>
        <p:nvSpPr>
          <p:cNvPr id="4" name="TextBox 3"/>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F3F5F0"/>
                </a:solidFill>
                <a:latin typeface="Bricolage Grotesque"/>
              </a:rPr>
              <a:t>Notes</a:t>
            </a:r>
          </a:p>
        </p:txBody>
      </p:sp>
      <p:sp>
        <p:nvSpPr>
          <p:cNvPr id="5" name="TextBox 4"/>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F3F5F0"/>
                </a:solidFill>
                <a:latin typeface="Atkinson Hyperlegible"/>
              </a:rPr>
              <a:t>The failure to guard against is disclosure as confession. It is the same thing as a bibliography. Model it: say in one specific sentence how you used a tool to prepare the lesson, if you did.</a:t>
            </a:r>
          </a:p>
          <a:p>
            <a:pPr algn="l">
              <a:lnSpc>
                <a:spcPct val="120000"/>
              </a:lnSpc>
              <a:spcAft>
                <a:spcPts val="1100"/>
              </a:spcAft>
            </a:pPr>
            <a:r>
              <a:rPr sz="2000" b="0">
                <a:solidFill>
                  <a:srgbClr val="F3F5F0"/>
                </a:solidFill>
                <a:latin typeface="Atkinson Hyperlegible"/>
              </a:rPr>
              <a:t>The other failure is the vague line. Send "AI was used" back once with "used for what?"</a:t>
            </a:r>
          </a:p>
          <a:p>
            <a:pPr algn="l">
              <a:lnSpc>
                <a:spcPct val="120000"/>
              </a:lnSpc>
              <a:spcAft>
                <a:spcPts val="1100"/>
              </a:spcAft>
            </a:pPr>
            <a:r>
              <a:rPr sz="2000" b="0">
                <a:solidFill>
                  <a:srgbClr val="F3F5F0"/>
                </a:solidFill>
                <a:latin typeface="Atkinson Hyperlegible"/>
              </a:rPr>
              <a:t>"No tool" is a fine line. The habit is easier to keep if the line is always there.</a:t>
            </a:r>
          </a:p>
        </p:txBody>
      </p:sp>
      <p:sp>
        <p:nvSpPr>
          <p:cNvPr id="6" name="TextBox 5"/>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F3D98A"/>
                </a:solidFill>
                <a:latin typeface="Martian Mono"/>
              </a:rPr>
              <a:t>READ IT TOGETHER  ·  THE LINE AT THE BOTTOM  ·  9 OF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