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03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A READ-ALOUD FOR KIDS, PARENTS AND TEACHERS</a:t>
            </a:r>
          </a:p>
        </p:txBody>
      </p:sp>
      <p:sp>
        <p:nvSpPr>
          <p:cNvPr id="4" name="TextBox 3"/>
          <p:cNvSpPr txBox="1"/>
          <p:nvPr/>
        </p:nvSpPr>
        <p:spPr>
          <a:xfrm>
            <a:off x="731520" y="1097280"/>
            <a:ext cx="10728655" cy="457200"/>
          </a:xfrm>
          <a:prstGeom prst="rect">
            <a:avLst/>
          </a:prstGeom>
          <a:noFill/>
        </p:spPr>
        <p:txBody>
          <a:bodyPr wrap="square" anchor="t" lIns="0" rIns="0" tIns="0" bIns="0">
            <a:spAutoFit/>
          </a:bodyPr>
          <a:lstStyle/>
          <a:p>
            <a:pPr algn="l">
              <a:lnSpc>
                <a:spcPct val="115000"/>
              </a:lnSpc>
              <a:spcAft>
                <a:spcPts val="990"/>
              </a:spcAft>
            </a:pPr>
            <a:r>
              <a:rPr sz="1800" b="0">
                <a:solidFill>
                  <a:srgbClr val="F3D98A"/>
                </a:solidFill>
                <a:latin typeface="Martian Mono"/>
              </a:rPr>
              <a:t>READ IT TOGETHER</a:t>
            </a:r>
          </a:p>
        </p:txBody>
      </p:sp>
      <p:sp>
        <p:nvSpPr>
          <p:cNvPr id="5" name="TextBox 4"/>
          <p:cNvSpPr txBox="1"/>
          <p:nvPr/>
        </p:nvSpPr>
        <p:spPr>
          <a:xfrm>
            <a:off x="731520" y="1645920"/>
            <a:ext cx="10728655" cy="1828800"/>
          </a:xfrm>
          <a:prstGeom prst="rect">
            <a:avLst/>
          </a:prstGeom>
          <a:noFill/>
        </p:spPr>
        <p:txBody>
          <a:bodyPr wrap="square" anchor="t" lIns="0" rIns="0" tIns="0" bIns="0">
            <a:spAutoFit/>
          </a:bodyPr>
          <a:lstStyle/>
          <a:p>
            <a:pPr algn="l">
              <a:lnSpc>
                <a:spcPct val="100000"/>
              </a:lnSpc>
              <a:spcAft>
                <a:spcPts val="2970"/>
              </a:spcAft>
            </a:pPr>
            <a:r>
              <a:rPr sz="5400" b="1">
                <a:solidFill>
                  <a:srgbClr val="F3F5F0"/>
                </a:solidFill>
                <a:latin typeface="Bricolage Grotesque"/>
              </a:rPr>
              <a:t>The Line at the Bottom</a:t>
            </a:r>
          </a:p>
        </p:txBody>
      </p:sp>
      <p:sp>
        <p:nvSpPr>
          <p:cNvPr id="6" name="TextBox 5"/>
          <p:cNvSpPr txBox="1"/>
          <p:nvPr/>
        </p:nvSpPr>
        <p:spPr>
          <a:xfrm>
            <a:off x="731520" y="3566160"/>
            <a:ext cx="10728655" cy="2377440"/>
          </a:xfrm>
          <a:prstGeom prst="rect">
            <a:avLst/>
          </a:prstGeom>
          <a:noFill/>
        </p:spPr>
        <p:txBody>
          <a:bodyPr wrap="square" anchor="t" lIns="0" rIns="0" tIns="0" bIns="0">
            <a:spAutoFit/>
          </a:bodyPr>
          <a:lstStyle/>
          <a:p>
            <a:pPr algn="l">
              <a:lnSpc>
                <a:spcPct val="125000"/>
              </a:lnSpc>
              <a:spcAft>
                <a:spcPts val="1210"/>
              </a:spcAft>
            </a:pPr>
            <a:r>
              <a:rPr sz="2200" b="0">
                <a:solidFill>
                  <a:srgbClr val="F3F5F0"/>
                </a:solidFill>
                <a:latin typeface="Atkinson Hyperlegible"/>
              </a:rPr>
              <a:t>There is no new fact in this plate. You have five already. It guesses words. It is sure when it is wrong. It is not a source. Work is yours when the thinking is. It writes down what you type.</a:t>
            </a:r>
          </a:p>
          <a:p>
            <a:pPr algn="l">
              <a:lnSpc>
                <a:spcPct val="125000"/>
              </a:lnSpc>
              <a:spcAft>
                <a:spcPts val="1210"/>
              </a:spcAft>
            </a:pPr>
            <a:r>
              <a:rPr sz="2200" b="0">
                <a:solidFill>
                  <a:srgbClr val="F3F5F0"/>
                </a:solidFill>
                <a:latin typeface="Atkinson Hyperlegible"/>
              </a:rPr>
              <a:t>Today we use all five to answer one question: what is fair? And we practise the habit that shows it. One line, at the bottom of the work.</a:t>
            </a:r>
          </a:p>
        </p:txBody>
      </p:sp>
      <p:sp>
        <p:nvSpPr>
          <p:cNvPr id="7" name="TextBox 6"/>
          <p:cNvSpPr txBox="1"/>
          <p:nvPr/>
        </p:nvSpPr>
        <p:spPr>
          <a:xfrm>
            <a:off x="731520" y="6035040"/>
            <a:ext cx="10728655" cy="365760"/>
          </a:xfrm>
          <a:prstGeom prst="rect">
            <a:avLst/>
          </a:prstGeom>
          <a:noFill/>
        </p:spPr>
        <p:txBody>
          <a:bodyPr wrap="square" anchor="t" lIns="0" rIns="0" tIns="0" bIns="0">
            <a:spAutoFit/>
          </a:bodyPr>
          <a:lstStyle/>
          <a:p>
            <a:pPr algn="l">
              <a:lnSpc>
                <a:spcPct val="115000"/>
              </a:lnSpc>
              <a:spcAft>
                <a:spcPts val="605"/>
              </a:spcAft>
            </a:pPr>
            <a:r>
              <a:rPr sz="1100" b="0">
                <a:solidFill>
                  <a:srgbClr val="F3D98A"/>
                </a:solidFill>
                <a:latin typeface="Martian Mono"/>
              </a:rPr>
              <a:t>PLATE 6 OF 6  ·  45 MINUTES  ·  GRADES 3-5  ·  BBPLAYLAND.COM/LITERACY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1 · THE STARTER  ·  5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Three jobs, three rules</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935"/>
              </a:spcAft>
            </a:pPr>
            <a:r>
              <a:rPr sz="1700" b="0">
                <a:solidFill>
                  <a:srgbClr val="14203F"/>
                </a:solidFill>
                <a:latin typeface="Atkinson Hyperlegible"/>
              </a:rPr>
              <a:t>The grown-up shows three pieces of homework. A spelling test, where no tool may be used. A story, where a tool may give ideas only. A maths sheet, where a tool may check spelling only.</a:t>
            </a:r>
          </a:p>
          <a:p>
            <a:pPr algn="l">
              <a:lnSpc>
                <a:spcPct val="120000"/>
              </a:lnSpc>
              <a:spcAft>
                <a:spcPts val="935"/>
              </a:spcAft>
            </a:pPr>
            <a:r>
              <a:rPr sz="1700" b="0">
                <a:solidFill>
                  <a:srgbClr val="14203F"/>
                </a:solidFill>
                <a:latin typeface="Atkinson Hyperlegible"/>
              </a:rPr>
              <a:t>Why are the rules different? You will get there. The spelling test is testing spelling. A tool that spells for you defeats the test.</a:t>
            </a:r>
          </a:p>
          <a:p>
            <a:pPr algn="l">
              <a:lnSpc>
                <a:spcPct val="120000"/>
              </a:lnSpc>
              <a:spcAft>
                <a:spcPts val="935"/>
              </a:spcAft>
            </a:pPr>
            <a:r>
              <a:rPr sz="1700" b="0">
                <a:solidFill>
                  <a:srgbClr val="14203F"/>
                </a:solidFill>
                <a:latin typeface="Atkinson Hyperlegible"/>
              </a:rPr>
              <a:t>Here is the general rule. The rule follows what the job is for.</a:t>
            </a:r>
          </a:p>
          <a:p>
            <a:pPr algn="l">
              <a:lnSpc>
                <a:spcPct val="120000"/>
              </a:lnSpc>
              <a:spcAft>
                <a:spcPts val="935"/>
              </a:spcAft>
            </a:pPr>
            <a:r>
              <a:rPr sz="1700" b="0">
                <a:solidFill>
                  <a:srgbClr val="14203F"/>
                </a:solidFill>
                <a:latin typeface="Atkinson Hyperlegible"/>
              </a:rPr>
              <a:t>And one more thing. If you do not know the rule, asking is always allowed. Guessing the most convenient rule is not.</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2 OF 9</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2 · IN PAIRS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Three ways to use a tool</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Take one job. List three ways you might use a tool on it. One clearly inside the rule. One clearly outside it. One in between.</a:t>
            </a:r>
          </a:p>
          <a:p>
            <a:pPr algn="l">
              <a:lnSpc>
                <a:spcPct val="120000"/>
              </a:lnSpc>
              <a:spcAft>
                <a:spcPts val="1100"/>
              </a:spcAft>
            </a:pPr>
            <a:r>
              <a:rPr sz="2000" b="0">
                <a:solidFill>
                  <a:srgbClr val="14203F"/>
                </a:solidFill>
                <a:latin typeface="Atkinson Hyperlegible"/>
              </a:rPr>
              <a:t>The in-between one is the point. Make sure you write it down.</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3 OF 9</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3 · THE TEST  ·  5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Could you explain it?</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For each of your three, ask: could I explain to my teacher exactly how I used it, and would I be comfortable saying it?</a:t>
            </a:r>
          </a:p>
          <a:p>
            <a:pPr algn="l">
              <a:lnSpc>
                <a:spcPct val="120000"/>
              </a:lnSpc>
              <a:spcAft>
                <a:spcPts val="1100"/>
              </a:spcAft>
            </a:pPr>
            <a:r>
              <a:rPr sz="2000" b="0">
                <a:solidFill>
                  <a:srgbClr val="14203F"/>
                </a:solidFill>
                <a:latin typeface="Atkinson Hyperlegible"/>
              </a:rPr>
              <a:t>Mark each one comfortable or uncomfortable.</a:t>
            </a:r>
          </a:p>
          <a:p>
            <a:pPr algn="l">
              <a:lnSpc>
                <a:spcPct val="120000"/>
              </a:lnSpc>
              <a:spcAft>
                <a:spcPts val="1100"/>
              </a:spcAft>
            </a:pPr>
            <a:r>
              <a:rPr sz="2000" b="0">
                <a:solidFill>
                  <a:srgbClr val="14203F"/>
                </a:solidFill>
                <a:latin typeface="Atkinson Hyperlegible"/>
              </a:rPr>
              <a:t>The in-between one usually splits the pair. The argument is the learning.</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4 OF 9</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STEP 4 · THE LINE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Write it as it would appear</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For the comfortable use, write the line that would go at the bottom of the finished work.</a:t>
            </a:r>
          </a:p>
          <a:p>
            <a:pPr algn="l">
              <a:lnSpc>
                <a:spcPct val="120000"/>
              </a:lnSpc>
              <a:spcAft>
                <a:spcPts val="1100"/>
              </a:spcAft>
            </a:pPr>
            <a:r>
              <a:rPr sz="2000" b="0">
                <a:solidFill>
                  <a:srgbClr val="14203F"/>
                </a:solidFill>
                <a:latin typeface="Atkinson Hyperlegible"/>
              </a:rPr>
              <a:t>Exact. "I used an AI tool to check my spelling." Not "AI was used."</a:t>
            </a:r>
          </a:p>
          <a:p>
            <a:pPr algn="l">
              <a:lnSpc>
                <a:spcPct val="120000"/>
              </a:lnSpc>
              <a:spcAft>
                <a:spcPts val="1100"/>
              </a:spcAft>
            </a:pPr>
            <a:r>
              <a:rPr sz="2000" b="0">
                <a:solidFill>
                  <a:srgbClr val="14203F"/>
                </a:solidFill>
                <a:latin typeface="Atkinson Hyperlegible"/>
              </a:rPr>
              <a:t>"No tool" is a fine line too. The habit is easier to keep if the line is always there.</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5 OF 9</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WATCH YOUR WORDS</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vague line and the true one</a:t>
            </a:r>
          </a:p>
        </p:txBody>
      </p:sp>
      <p:sp>
        <p:nvSpPr>
          <p:cNvPr id="6" name="TextBox 5"/>
          <p:cNvSpPr txBox="1"/>
          <p:nvPr/>
        </p:nvSpPr>
        <p:spPr>
          <a:xfrm>
            <a:off x="731520" y="2103120"/>
            <a:ext cx="10728655" cy="237744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The first thing most people write is the vague one. Send it back once with "used for what?" and it comes back true.</a:t>
            </a:r>
          </a:p>
        </p:txBody>
      </p:sp>
      <p:sp>
        <p:nvSpPr>
          <p:cNvPr id="7" name="Rectangle 6"/>
          <p:cNvSpPr/>
          <p:nvPr/>
        </p:nvSpPr>
        <p:spPr>
          <a:xfrm>
            <a:off x="731520"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6233007" y="4526280"/>
            <a:ext cx="5227167" cy="384048"/>
          </a:xfrm>
          <a:prstGeom prst="rect">
            <a:avLst/>
          </a:prstGeom>
          <a:solidFill>
            <a:srgbClr val="E0E4D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434C66"/>
                </a:solidFill>
                <a:latin typeface="Martian Mono"/>
              </a:rPr>
              <a:t>SOMEONE MIGHT SAY</a:t>
            </a:r>
          </a:p>
        </p:txBody>
      </p:sp>
      <p:sp>
        <p:nvSpPr>
          <p:cNvPr id="10" name="TextBox 9"/>
          <p:cNvSpPr txBox="1"/>
          <p:nvPr/>
        </p:nvSpPr>
        <p:spPr>
          <a:xfrm>
            <a:off x="6370167" y="4599432"/>
            <a:ext cx="5227167" cy="365760"/>
          </a:xfrm>
          <a:prstGeom prst="rect">
            <a:avLst/>
          </a:prstGeom>
          <a:noFill/>
        </p:spPr>
        <p:txBody>
          <a:bodyPr wrap="square" anchor="t" lIns="0" rIns="0" tIns="0" bIns="0">
            <a:spAutoFit/>
          </a:bodyPr>
          <a:lstStyle/>
          <a:p>
            <a:pPr algn="l">
              <a:lnSpc>
                <a:spcPct val="115000"/>
              </a:lnSpc>
              <a:spcAft>
                <a:spcPts val="605"/>
              </a:spcAft>
            </a:pPr>
            <a:r>
              <a:rPr sz="1100" b="0">
                <a:solidFill>
                  <a:srgbClr val="2F6B58"/>
                </a:solidFill>
                <a:latin typeface="Martian Mono"/>
              </a:rPr>
              <a:t>SAY INSTEAD</a:t>
            </a:r>
          </a:p>
        </p:txBody>
      </p:sp>
      <p:sp>
        <p:nvSpPr>
          <p:cNvPr id="11" name="TextBox 10"/>
          <p:cNvSpPr txBox="1"/>
          <p:nvPr/>
        </p:nvSpPr>
        <p:spPr>
          <a:xfrm>
            <a:off x="868680" y="498348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AI was used.</a:t>
            </a:r>
          </a:p>
        </p:txBody>
      </p:sp>
      <p:sp>
        <p:nvSpPr>
          <p:cNvPr id="12" name="TextBox 11"/>
          <p:cNvSpPr txBox="1"/>
          <p:nvPr/>
        </p:nvSpPr>
        <p:spPr>
          <a:xfrm>
            <a:off x="6370167" y="498348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I asked an AI tool for three story ideas and chose one. The story is mine.</a:t>
            </a:r>
          </a:p>
        </p:txBody>
      </p:sp>
      <p:sp>
        <p:nvSpPr>
          <p:cNvPr id="13" name="TextBox 12"/>
          <p:cNvSpPr txBox="1"/>
          <p:nvPr/>
        </p:nvSpPr>
        <p:spPr>
          <a:xfrm>
            <a:off x="868680" y="542544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 followed all the rules.</a:t>
            </a:r>
          </a:p>
        </p:txBody>
      </p:sp>
      <p:sp>
        <p:nvSpPr>
          <p:cNvPr id="14" name="TextBox 13"/>
          <p:cNvSpPr txBox="1"/>
          <p:nvPr/>
        </p:nvSpPr>
        <p:spPr>
          <a:xfrm>
            <a:off x="6370167" y="542544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The rule for this sheet was spelling only. I used a spelling checker and nothing else.</a:t>
            </a:r>
          </a:p>
        </p:txBody>
      </p:sp>
      <p:sp>
        <p:nvSpPr>
          <p:cNvPr id="15" name="TextBox 14"/>
          <p:cNvSpPr txBox="1"/>
          <p:nvPr/>
        </p:nvSpPr>
        <p:spPr>
          <a:xfrm>
            <a:off x="868680" y="5867400"/>
            <a:ext cx="4952847" cy="441960"/>
          </a:xfrm>
          <a:prstGeom prst="rect">
            <a:avLst/>
          </a:prstGeom>
          <a:noFill/>
        </p:spPr>
        <p:txBody>
          <a:bodyPr wrap="square" anchor="t" lIns="0" rIns="0" tIns="0" bIns="0">
            <a:spAutoFit/>
          </a:bodyPr>
          <a:lstStyle/>
          <a:p>
            <a:pPr algn="l">
              <a:lnSpc>
                <a:spcPct val="115000"/>
              </a:lnSpc>
              <a:spcAft>
                <a:spcPts val="715"/>
              </a:spcAft>
            </a:pPr>
            <a:r>
              <a:rPr sz="1300" b="0">
                <a:solidFill>
                  <a:srgbClr val="434C66"/>
                </a:solidFill>
                <a:latin typeface="Atkinson Hyperlegible"/>
              </a:rPr>
              <a:t>I did it myself.</a:t>
            </a:r>
          </a:p>
        </p:txBody>
      </p:sp>
      <p:sp>
        <p:nvSpPr>
          <p:cNvPr id="16" name="TextBox 15"/>
          <p:cNvSpPr txBox="1"/>
          <p:nvPr/>
        </p:nvSpPr>
        <p:spPr>
          <a:xfrm>
            <a:off x="6370167" y="5867400"/>
            <a:ext cx="4952847" cy="441960"/>
          </a:xfrm>
          <a:prstGeom prst="rect">
            <a:avLst/>
          </a:prstGeom>
          <a:noFill/>
        </p:spPr>
        <p:txBody>
          <a:bodyPr wrap="square" anchor="t" lIns="0" rIns="0" tIns="0" bIns="0">
            <a:spAutoFit/>
          </a:bodyPr>
          <a:lstStyle/>
          <a:p>
            <a:pPr algn="l">
              <a:lnSpc>
                <a:spcPct val="115000"/>
              </a:lnSpc>
              <a:spcAft>
                <a:spcPts val="715"/>
              </a:spcAft>
            </a:pPr>
            <a:r>
              <a:rPr sz="1300" b="1">
                <a:solidFill>
                  <a:srgbClr val="14203F"/>
                </a:solidFill>
                <a:latin typeface="Atkinson Hyperlegible"/>
              </a:rPr>
              <a:t>No tool.</a:t>
            </a:r>
          </a:p>
        </p:txBody>
      </p:sp>
      <p:sp>
        <p:nvSpPr>
          <p:cNvPr id="17" name="TextBox 1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6 OF 9</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F0A2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THE PLENARY  ·  10 MIN</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Six plates, one habit</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935"/>
              </a:spcAft>
            </a:pPr>
            <a:r>
              <a:rPr sz="1700" b="0">
                <a:solidFill>
                  <a:srgbClr val="14203F"/>
                </a:solidFill>
                <a:latin typeface="Atkinson Hyperlegible"/>
              </a:rPr>
              <a:t>At the front, ask the machine to write a line saying how it was used. It will say something like "AI assistance was used in accordance with all guidelines." What is wrong with it? It names no job, and it is the machine's sentence, not yours.</a:t>
            </a:r>
          </a:p>
          <a:p>
            <a:pPr algn="l">
              <a:lnSpc>
                <a:spcPct val="120000"/>
              </a:lnSpc>
              <a:spcAft>
                <a:spcPts val="935"/>
              </a:spcAft>
            </a:pPr>
            <a:r>
              <a:rPr sz="1700" b="0">
                <a:solidFill>
                  <a:srgbClr val="14203F"/>
                </a:solidFill>
                <a:latin typeface="Atkinson Hyperlegible"/>
              </a:rPr>
              <a:t>Now the whole course. It predicts words. It is confidently wrong in predictable places. It is not a source. Work is yours when the thinking is. It collects what you type. And you say how you used it, on the work, before anyone asks.</a:t>
            </a:r>
          </a:p>
          <a:p>
            <a:pPr algn="l">
              <a:lnSpc>
                <a:spcPct val="120000"/>
              </a:lnSpc>
              <a:spcAft>
                <a:spcPts val="935"/>
              </a:spcAft>
            </a:pPr>
            <a:r>
              <a:rPr sz="1700" b="0">
                <a:solidFill>
                  <a:srgbClr val="14203F"/>
                </a:solidFill>
                <a:latin typeface="Atkinson Hyperlegible"/>
              </a:rPr>
              <a:t>Write the sixth one on the front of your next piece of homework. That is the test, and it happens next week.</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7 OF 9</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3F5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09728"/>
          </a:xfrm>
          <a:prstGeom prst="rect">
            <a:avLst/>
          </a:prstGeom>
          <a:solidFill>
            <a:srgbClr val="6FBF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8A570E"/>
                </a:solidFill>
                <a:latin typeface="Martian Mono"/>
              </a:rPr>
              <a:t>WHAT COMES NEXT</a:t>
            </a:r>
          </a:p>
        </p:txBody>
      </p:sp>
      <p:sp>
        <p:nvSpPr>
          <p:cNvPr id="5" name="TextBox 4"/>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14203F"/>
                </a:solidFill>
                <a:latin typeface="Bricolage Grotesque"/>
              </a:rPr>
              <a:t>The habit</a:t>
            </a:r>
          </a:p>
        </p:txBody>
      </p:sp>
      <p:sp>
        <p:nvSpPr>
          <p:cNvPr id="6" name="TextBox 5"/>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1100"/>
              </a:spcAft>
            </a:pPr>
            <a:r>
              <a:rPr sz="2000" b="0">
                <a:solidFill>
                  <a:srgbClr val="14203F"/>
                </a:solidFill>
                <a:latin typeface="Atkinson Hyperlegible"/>
              </a:rPr>
              <a:t>Nothing more in the course. What comes next is the line, on every piece of work, for as long as the tools exist.</a:t>
            </a:r>
          </a:p>
          <a:p>
            <a:pPr algn="l">
              <a:lnSpc>
                <a:spcPct val="120000"/>
              </a:lnSpc>
              <a:spcAft>
                <a:spcPts val="1100"/>
              </a:spcAft>
            </a:pPr>
            <a:r>
              <a:rPr sz="2000" b="0">
                <a:solidFill>
                  <a:srgbClr val="14203F"/>
                </a:solidFill>
                <a:latin typeface="Atkinson Hyperlegible"/>
              </a:rPr>
              <a:t>That is why this is the last plate and not the first.</a:t>
            </a:r>
          </a:p>
        </p:txBody>
      </p:sp>
      <p:sp>
        <p:nvSpPr>
          <p:cNvPr id="7" name="TextBox 6"/>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8A570E"/>
                </a:solidFill>
                <a:latin typeface="Martian Mono"/>
              </a:rPr>
              <a:t>READ IT TOGETHER  ·  THE LINE AT THE BOTTOM  ·  8 OF 9</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3A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502920"/>
            <a:ext cx="10728655" cy="365760"/>
          </a:xfrm>
          <a:prstGeom prst="rect">
            <a:avLst/>
          </a:prstGeom>
          <a:noFill/>
        </p:spPr>
        <p:txBody>
          <a:bodyPr wrap="square" anchor="t" lIns="0" rIns="0" tIns="0" bIns="0">
            <a:spAutoFit/>
          </a:bodyPr>
          <a:lstStyle/>
          <a:p>
            <a:pPr algn="l">
              <a:lnSpc>
                <a:spcPct val="115000"/>
              </a:lnSpc>
              <a:spcAft>
                <a:spcPts val="660"/>
              </a:spcAft>
            </a:pPr>
            <a:r>
              <a:rPr sz="1200" b="0">
                <a:solidFill>
                  <a:srgbClr val="F3D98A"/>
                </a:solidFill>
                <a:latin typeface="Martian Mono"/>
              </a:rPr>
              <a:t>FOR THE GROWN-UP</a:t>
            </a:r>
          </a:p>
        </p:txBody>
      </p:sp>
      <p:sp>
        <p:nvSpPr>
          <p:cNvPr id="4" name="TextBox 3"/>
          <p:cNvSpPr txBox="1"/>
          <p:nvPr/>
        </p:nvSpPr>
        <p:spPr>
          <a:xfrm>
            <a:off x="731520" y="960120"/>
            <a:ext cx="10728655" cy="1005840"/>
          </a:xfrm>
          <a:prstGeom prst="rect">
            <a:avLst/>
          </a:prstGeom>
          <a:noFill/>
        </p:spPr>
        <p:txBody>
          <a:bodyPr wrap="square" anchor="t" lIns="0" rIns="0" tIns="0" bIns="0">
            <a:spAutoFit/>
          </a:bodyPr>
          <a:lstStyle/>
          <a:p>
            <a:pPr algn="l">
              <a:lnSpc>
                <a:spcPct val="100000"/>
              </a:lnSpc>
              <a:spcAft>
                <a:spcPts val="1980"/>
              </a:spcAft>
            </a:pPr>
            <a:r>
              <a:rPr sz="3600" b="1">
                <a:solidFill>
                  <a:srgbClr val="F3F5F0"/>
                </a:solidFill>
                <a:latin typeface="Bricolage Grotesque"/>
              </a:rPr>
              <a:t>Why this plate matters</a:t>
            </a:r>
          </a:p>
        </p:txBody>
      </p:sp>
      <p:sp>
        <p:nvSpPr>
          <p:cNvPr id="5" name="TextBox 4"/>
          <p:cNvSpPr txBox="1"/>
          <p:nvPr/>
        </p:nvSpPr>
        <p:spPr>
          <a:xfrm>
            <a:off x="731520" y="2103120"/>
            <a:ext cx="10728655" cy="3931920"/>
          </a:xfrm>
          <a:prstGeom prst="rect">
            <a:avLst/>
          </a:prstGeom>
          <a:noFill/>
        </p:spPr>
        <p:txBody>
          <a:bodyPr wrap="square" anchor="t" lIns="0" rIns="0" tIns="0" bIns="0">
            <a:spAutoFit/>
          </a:bodyPr>
          <a:lstStyle/>
          <a:p>
            <a:pPr algn="l">
              <a:lnSpc>
                <a:spcPct val="120000"/>
              </a:lnSpc>
              <a:spcAft>
                <a:spcPts val="935"/>
              </a:spcAft>
            </a:pPr>
            <a:r>
              <a:rPr sz="1700" b="0">
                <a:solidFill>
                  <a:srgbClr val="F3F5F0"/>
                </a:solidFill>
                <a:latin typeface="Atkinson Hyperlegible"/>
              </a:rPr>
              <a:t>The failure to guard against is disclosure as confession: children experiencing the line as an admission of guilt. It is a bibliography. An account of how the work was made.</a:t>
            </a:r>
          </a:p>
          <a:p>
            <a:pPr algn="l">
              <a:lnSpc>
                <a:spcPct val="120000"/>
              </a:lnSpc>
              <a:spcAft>
                <a:spcPts val="935"/>
              </a:spcAft>
            </a:pPr>
            <a:r>
              <a:rPr sz="1700" b="0">
                <a:solidFill>
                  <a:srgbClr val="F3F5F0"/>
                </a:solidFill>
                <a:latin typeface="Atkinson Hyperlegible"/>
              </a:rPr>
              <a:t>Model it yourself. Tell them, in one exact sentence, how you used a tool to prepare this lesson, if you did.</a:t>
            </a:r>
          </a:p>
          <a:p>
            <a:pPr algn="l">
              <a:lnSpc>
                <a:spcPct val="120000"/>
              </a:lnSpc>
              <a:spcAft>
                <a:spcPts val="935"/>
              </a:spcAft>
            </a:pPr>
            <a:r>
              <a:rPr sz="1700" b="0">
                <a:solidFill>
                  <a:srgbClr val="F3F5F0"/>
                </a:solidFill>
                <a:latin typeface="Atkinson Hyperlegible"/>
              </a:rPr>
              <a:t>The other failure is the vague line. "AI was used" will be the first thing most children write. Send it back once with "used for what?"</a:t>
            </a:r>
          </a:p>
          <a:p>
            <a:pPr algn="l">
              <a:lnSpc>
                <a:spcPct val="120000"/>
              </a:lnSpc>
              <a:spcAft>
                <a:spcPts val="935"/>
              </a:spcAft>
            </a:pPr>
            <a:r>
              <a:rPr sz="1700" b="0">
                <a:solidFill>
                  <a:srgbClr val="F3F5F0"/>
                </a:solidFill>
                <a:latin typeface="Atkinson Hyperlegible"/>
              </a:rPr>
              <a:t>They will ask whether they must write the line even when no tool was used. "No tool" is a fine line, and the habit is easier to keep if it is always there.</a:t>
            </a:r>
          </a:p>
        </p:txBody>
      </p:sp>
      <p:sp>
        <p:nvSpPr>
          <p:cNvPr id="6" name="TextBox 5"/>
          <p:cNvSpPr txBox="1"/>
          <p:nvPr/>
        </p:nvSpPr>
        <p:spPr>
          <a:xfrm>
            <a:off x="731520" y="6355080"/>
            <a:ext cx="10728655" cy="274320"/>
          </a:xfrm>
          <a:prstGeom prst="rect">
            <a:avLst/>
          </a:prstGeom>
          <a:noFill/>
        </p:spPr>
        <p:txBody>
          <a:bodyPr wrap="square" anchor="t" lIns="0" rIns="0" tIns="0" bIns="0">
            <a:spAutoFit/>
          </a:bodyPr>
          <a:lstStyle/>
          <a:p>
            <a:pPr algn="l">
              <a:lnSpc>
                <a:spcPct val="115000"/>
              </a:lnSpc>
              <a:spcAft>
                <a:spcPts val="550"/>
              </a:spcAft>
            </a:pPr>
            <a:r>
              <a:rPr sz="1000" b="0">
                <a:solidFill>
                  <a:srgbClr val="F3D98A"/>
                </a:solidFill>
                <a:latin typeface="Martian Mono"/>
              </a:rPr>
              <a:t>READ IT TOGETHER  ·  THE LINE AT THE BOTTOM  ·  9 OF 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