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420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502920"/>
            <a:ext cx="1072865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60"/>
              </a:spcAft>
            </a:pPr>
            <a:r>
              <a:rPr sz="1200" b="0">
                <a:solidFill>
                  <a:srgbClr val="F3D98A"/>
                </a:solidFill>
                <a:latin typeface="Martian Mono"/>
              </a:rPr>
              <a:t>A READ-ALOUD FOR KIDS, PARENTS AND TEACHERS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097280"/>
            <a:ext cx="10728655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990"/>
              </a:spcAft>
            </a:pPr>
            <a:r>
              <a:rPr sz="1800" b="0">
                <a:solidFill>
                  <a:srgbClr val="F3D98A"/>
                </a:solidFill>
                <a:latin typeface="Martian Mono"/>
              </a:rPr>
              <a:t>READ IT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645920"/>
            <a:ext cx="10728655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2970"/>
              </a:spcAft>
            </a:pPr>
            <a:r>
              <a:rPr sz="5400" b="1">
                <a:solidFill>
                  <a:srgbClr val="F3F5F0"/>
                </a:solidFill>
                <a:latin typeface="Bricolage Grotesque"/>
              </a:rPr>
              <a:t>The Helper with the Notebook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3566160"/>
            <a:ext cx="10728655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1210"/>
              </a:spcAft>
            </a:pPr>
            <a:r>
              <a:rPr sz="2200" b="0">
                <a:solidFill>
                  <a:srgbClr val="F3F5F0"/>
                </a:solidFill>
                <a:latin typeface="Atkinson Hyperlegible"/>
              </a:rPr>
              <a:t>You have used programs all your life. Did you ever agree to what they keep? A grown-up did, or nobody did.</a:t>
            </a:r>
          </a:p>
          <a:p>
            <a:pPr algn="l">
              <a:lnSpc>
                <a:spcPct val="125000"/>
              </a:lnSpc>
              <a:spcAft>
                <a:spcPts val="1210"/>
              </a:spcAft>
            </a:pPr>
            <a:r>
              <a:rPr sz="2200" b="0">
                <a:solidFill>
                  <a:srgbClr val="F3F5F0"/>
                </a:solidFill>
                <a:latin typeface="Atkinson Hyperlegible"/>
              </a:rPr>
              <a:t>Today we make the writing-down visible, without making it scary. Thirty-five minutes, and no device needed. The point of this plate is not to use the tool.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6035040"/>
            <a:ext cx="1072865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05"/>
              </a:spcAft>
            </a:pPr>
            <a:r>
              <a:rPr sz="1100" b="0">
                <a:solidFill>
                  <a:srgbClr val="F3D98A"/>
                </a:solidFill>
                <a:latin typeface="Martian Mono"/>
              </a:rPr>
              <a:t>PLATE 5 OF 6  ·  35 MINUTES  ·  GRADES 3-5  ·  BBPLAYLAND.COM/LITERACY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3F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F0A2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502920"/>
            <a:ext cx="1072865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60"/>
              </a:spcAft>
            </a:pPr>
            <a:r>
              <a:rPr sz="1200" b="0">
                <a:solidFill>
                  <a:srgbClr val="8A570E"/>
                </a:solidFill>
                <a:latin typeface="Martian Mono"/>
              </a:rPr>
              <a:t>STEP 1 · THE STARTER  ·  5 MIN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960120"/>
            <a:ext cx="10728655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1980"/>
              </a:spcAft>
            </a:pPr>
            <a:r>
              <a:rPr sz="3600" b="1">
                <a:solidFill>
                  <a:srgbClr val="14203F"/>
                </a:solidFill>
                <a:latin typeface="Bricolage Grotesque"/>
              </a:rPr>
              <a:t>Imagine a helper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103120"/>
            <a:ext cx="10728655" cy="3931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2000" b="0">
                <a:solidFill>
                  <a:srgbClr val="14203F"/>
                </a:solidFill>
                <a:latin typeface="Atkinson Hyperlegible"/>
              </a:rPr>
              <a:t>Imagine a helper who follows you around all day with a notebook. They write down everything you say, when you said it, and where you were.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2000" b="0">
                <a:solidFill>
                  <a:srgbClr val="14203F"/>
                </a:solidFill>
                <a:latin typeface="Atkinson Hyperlegible"/>
              </a:rPr>
              <a:t>How would that feel? And what might the helper do with the notebook?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2000" b="0">
                <a:solidFill>
                  <a:srgbClr val="14203F"/>
                </a:solidFill>
                <a:latin typeface="Atkinson Hyperlegible"/>
              </a:rPr>
              <a:t>Here is the point. Most programs on a phone or tablet are that helper. The notebook is called data. The writing down is called collecting.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6355080"/>
            <a:ext cx="10728655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550"/>
              </a:spcAft>
            </a:pPr>
            <a:r>
              <a:rPr sz="1000" b="0">
                <a:solidFill>
                  <a:srgbClr val="8A570E"/>
                </a:solidFill>
                <a:latin typeface="Martian Mono"/>
              </a:rPr>
              <a:t>READ IT TOGETHER  ·  THE HELPER WITH THE NOTEBOOK  ·  2 OF 9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3F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F0A2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502920"/>
            <a:ext cx="1072865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60"/>
              </a:spcAft>
            </a:pPr>
            <a:r>
              <a:rPr sz="1200" b="0">
                <a:solidFill>
                  <a:srgbClr val="8A570E"/>
                </a:solidFill>
                <a:latin typeface="Martian Mono"/>
              </a:rPr>
              <a:t>STEP 2 · THE LIST  ·  8 MIN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960120"/>
            <a:ext cx="10728655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1980"/>
              </a:spcAft>
            </a:pPr>
            <a:r>
              <a:rPr sz="3600" b="1">
                <a:solidFill>
                  <a:srgbClr val="14203F"/>
                </a:solidFill>
                <a:latin typeface="Bricolage Grotesque"/>
              </a:rPr>
              <a:t>What might a program write down?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103120"/>
            <a:ext cx="10728655" cy="3931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2000" b="0">
                <a:solidFill>
                  <a:srgbClr val="14203F"/>
                </a:solidFill>
                <a:latin typeface="Atkinson Hyperlegible"/>
              </a:rPr>
              <a:t>Build the list together, where everyone can see it. You will get most of it.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2000" b="0">
                <a:solidFill>
                  <a:srgbClr val="14203F"/>
                </a:solidFill>
                <a:latin typeface="Atkinson Hyperlegible"/>
              </a:rPr>
              <a:t>What you type. When. How long for. Where you are. What device you used. What you liked.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2000" b="0">
                <a:solidFill>
                  <a:srgbClr val="14203F"/>
                </a:solidFill>
                <a:latin typeface="Atkinson Hyperlegible"/>
              </a:rPr>
              <a:t>Now the one people miss: things you mention without meaning to. A friend's name. Your school. Your street.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6355080"/>
            <a:ext cx="10728655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550"/>
              </a:spcAft>
            </a:pPr>
            <a:r>
              <a:rPr sz="1000" b="0">
                <a:solidFill>
                  <a:srgbClr val="8A570E"/>
                </a:solidFill>
                <a:latin typeface="Martian Mono"/>
              </a:rPr>
              <a:t>READ IT TOGETHER  ·  THE HELPER WITH THE NOTEBOOK  ·  3 OF 9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3F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F0A2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502920"/>
            <a:ext cx="1072865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60"/>
              </a:spcAft>
            </a:pPr>
            <a:r>
              <a:rPr sz="1200" b="0">
                <a:solidFill>
                  <a:srgbClr val="8A570E"/>
                </a:solidFill>
                <a:latin typeface="Martian Mono"/>
              </a:rPr>
              <a:t>STEP 3 · THREE REAL SENTENCES  ·  7 MIN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960120"/>
            <a:ext cx="10728655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1980"/>
              </a:spcAft>
            </a:pPr>
            <a:r>
              <a:rPr sz="3600" b="1">
                <a:solidFill>
                  <a:srgbClr val="14203F"/>
                </a:solidFill>
                <a:latin typeface="Bricolage Grotesque"/>
              </a:rPr>
              <a:t>Read the policy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103120"/>
            <a:ext cx="10728655" cy="3931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2000" b="0">
                <a:solidFill>
                  <a:srgbClr val="14203F"/>
                </a:solidFill>
                <a:latin typeface="Atkinson Hyperlegible"/>
              </a:rPr>
              <a:t>The grown-up reads three sentences from a real privacy policy, from a program you know. One about what it collects. One about why. One about children.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2000" b="0">
                <a:solidFill>
                  <a:srgbClr val="14203F"/>
                </a:solidFill>
                <a:latin typeface="Atkinson Hyperlegible"/>
              </a:rPr>
              <a:t>After each one, say it in your own words.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2000" b="0">
                <a:solidFill>
                  <a:srgbClr val="14203F"/>
                </a:solidFill>
                <a:latin typeface="Atkinson Hyperlegible"/>
              </a:rPr>
              <a:t>The "why" sentence usually turns out to mean advertising, or "improving our services". Say both plainly. Free things are paid for somehow.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6355080"/>
            <a:ext cx="10728655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550"/>
              </a:spcAft>
            </a:pPr>
            <a:r>
              <a:rPr sz="1000" b="0">
                <a:solidFill>
                  <a:srgbClr val="8A570E"/>
                </a:solidFill>
                <a:latin typeface="Martian Mono"/>
              </a:rPr>
              <a:t>READ IT TOGETHER  ·  THE HELPER WITH THE NOTEBOOK  ·  4 OF 9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3F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F0A2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502920"/>
            <a:ext cx="1072865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60"/>
              </a:spcAft>
            </a:pPr>
            <a:r>
              <a:rPr sz="1200" b="0">
                <a:solidFill>
                  <a:srgbClr val="8A570E"/>
                </a:solidFill>
                <a:latin typeface="Martian Mono"/>
              </a:rPr>
              <a:t>STEP 4 · IN PAIRS  ·  5 MIN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960120"/>
            <a:ext cx="10728655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1980"/>
              </a:spcAft>
            </a:pPr>
            <a:r>
              <a:rPr sz="3600" b="1">
                <a:solidFill>
                  <a:srgbClr val="14203F"/>
                </a:solidFill>
                <a:latin typeface="Bricolage Grotesque"/>
              </a:rPr>
              <a:t>Three things, three reasons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103120"/>
            <a:ext cx="10728655" cy="3931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2000" b="0">
                <a:solidFill>
                  <a:srgbClr val="14203F"/>
                </a:solidFill>
                <a:latin typeface="Atkinson Hyperlegible"/>
              </a:rPr>
              <a:t>Write three things a program might collect, and for each one, one reason it would want it.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2000" b="0">
                <a:solidFill>
                  <a:srgbClr val="14203F"/>
                </a:solidFill>
                <a:latin typeface="Atkinson Hyperlegible"/>
              </a:rPr>
              <a:t>This should be quick. The board has done the work. This is the outcome of the whole plate.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6355080"/>
            <a:ext cx="10728655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550"/>
              </a:spcAft>
            </a:pPr>
            <a:r>
              <a:rPr sz="1000" b="0">
                <a:solidFill>
                  <a:srgbClr val="8A570E"/>
                </a:solidFill>
                <a:latin typeface="Martian Mono"/>
              </a:rPr>
              <a:t>READ IT TOGETHER  ·  THE HELPER WITH THE NOTEBOOK  ·  5 OF 9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3F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F0A2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502920"/>
            <a:ext cx="1072865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60"/>
              </a:spcAft>
            </a:pPr>
            <a:r>
              <a:rPr sz="1200" b="0">
                <a:solidFill>
                  <a:srgbClr val="8A570E"/>
                </a:solidFill>
                <a:latin typeface="Martian Mono"/>
              </a:rPr>
              <a:t>NEVER TYPE THESE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960120"/>
            <a:ext cx="10728655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1980"/>
              </a:spcAft>
            </a:pPr>
            <a:r>
              <a:rPr sz="3600" b="1">
                <a:solidFill>
                  <a:srgbClr val="14203F"/>
                </a:solidFill>
                <a:latin typeface="Bricolage Grotesque"/>
              </a:rPr>
              <a:t>The never list, and why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103120"/>
            <a:ext cx="10728655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2000" b="0">
                <a:solidFill>
                  <a:srgbClr val="14203F"/>
                </a:solidFill>
                <a:latin typeface="Atkinson Hyperlegible"/>
              </a:rPr>
              <a:t>Put these where everyone can see them, and ask why each one is there. You can usually supply the reasons yourselves.</a:t>
            </a:r>
          </a:p>
        </p:txBody>
      </p:sp>
      <p:sp>
        <p:nvSpPr>
          <p:cNvPr id="7" name="Rectangle 6"/>
          <p:cNvSpPr/>
          <p:nvPr/>
        </p:nvSpPr>
        <p:spPr>
          <a:xfrm>
            <a:off x="731520" y="4526280"/>
            <a:ext cx="5227167" cy="384048"/>
          </a:xfrm>
          <a:prstGeom prst="rect">
            <a:avLst/>
          </a:prstGeom>
          <a:solidFill>
            <a:srgbClr val="E0E4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233007" y="4526280"/>
            <a:ext cx="5227167" cy="384048"/>
          </a:xfrm>
          <a:prstGeom prst="rect">
            <a:avLst/>
          </a:prstGeom>
          <a:solidFill>
            <a:srgbClr val="E0E4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4599432"/>
            <a:ext cx="5227167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05"/>
              </a:spcAft>
            </a:pPr>
            <a:r>
              <a:rPr sz="1100" b="0">
                <a:solidFill>
                  <a:srgbClr val="434C66"/>
                </a:solidFill>
                <a:latin typeface="Martian Mono"/>
              </a:rPr>
              <a:t>NEVER TYPE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70167" y="4599432"/>
            <a:ext cx="5227167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05"/>
              </a:spcAft>
            </a:pPr>
            <a:r>
              <a:rPr sz="1100" b="0">
                <a:solidFill>
                  <a:srgbClr val="2F6B58"/>
                </a:solidFill>
                <a:latin typeface="Martian Mono"/>
              </a:rPr>
              <a:t>WHY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4983480"/>
            <a:ext cx="4952847" cy="33147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715"/>
              </a:spcAft>
            </a:pPr>
            <a:r>
              <a:rPr sz="1300" b="0">
                <a:solidFill>
                  <a:srgbClr val="434C66"/>
                </a:solidFill>
                <a:latin typeface="Atkinson Hyperlegible"/>
              </a:rPr>
              <a:t>Your full name with your birthday.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70167" y="4983480"/>
            <a:ext cx="4952847" cy="33147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715"/>
              </a:spcAft>
            </a:pPr>
            <a:r>
              <a:rPr sz="1300" b="1">
                <a:solidFill>
                  <a:srgbClr val="14203F"/>
                </a:solidFill>
                <a:latin typeface="Atkinson Hyperlegible"/>
              </a:rPr>
              <a:t>Together they can be used to pretend to be you.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8680" y="5314950"/>
            <a:ext cx="4952847" cy="33147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715"/>
              </a:spcAft>
            </a:pPr>
            <a:r>
              <a:rPr sz="1300" b="0">
                <a:solidFill>
                  <a:srgbClr val="434C66"/>
                </a:solidFill>
                <a:latin typeface="Atkinson Hyperlegible"/>
              </a:rPr>
              <a:t>Your home address.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70167" y="5314950"/>
            <a:ext cx="4952847" cy="33147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715"/>
              </a:spcAft>
            </a:pPr>
            <a:r>
              <a:rPr sz="1300" b="1">
                <a:solidFill>
                  <a:srgbClr val="14203F"/>
                </a:solidFill>
                <a:latin typeface="Atkinson Hyperlegible"/>
              </a:rPr>
              <a:t>It says where you are when nobody is with you.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5646420"/>
            <a:ext cx="4952847" cy="33147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715"/>
              </a:spcAft>
            </a:pPr>
            <a:r>
              <a:rPr sz="1300" b="0">
                <a:solidFill>
                  <a:srgbClr val="434C66"/>
                </a:solidFill>
                <a:latin typeface="Atkinson Hyperlegible"/>
              </a:rPr>
              <a:t>Passwords, and photos of yourself.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70167" y="5646420"/>
            <a:ext cx="4952847" cy="33147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715"/>
              </a:spcAft>
            </a:pPr>
            <a:r>
              <a:rPr sz="1300" b="1">
                <a:solidFill>
                  <a:srgbClr val="14203F"/>
                </a:solidFill>
                <a:latin typeface="Atkinson Hyperlegible"/>
              </a:rPr>
              <a:t>A password opens everything. A photo cannot be taken back.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68680" y="5977890"/>
            <a:ext cx="4952847" cy="33147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715"/>
              </a:spcAft>
            </a:pPr>
            <a:r>
              <a:rPr sz="1300" b="0">
                <a:solidFill>
                  <a:srgbClr val="434C66"/>
                </a:solidFill>
                <a:latin typeface="Atkinson Hyperlegible"/>
              </a:rPr>
              <a:t>Anything about someone else.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70167" y="5977890"/>
            <a:ext cx="4952847" cy="33147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715"/>
              </a:spcAft>
            </a:pPr>
            <a:r>
              <a:rPr sz="1300" b="1">
                <a:solidFill>
                  <a:srgbClr val="14203F"/>
                </a:solidFill>
                <a:latin typeface="Atkinson Hyperlegible"/>
              </a:rPr>
              <a:t>It is not your secret to give.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31520" y="6355080"/>
            <a:ext cx="10728655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550"/>
              </a:spcAft>
            </a:pPr>
            <a:r>
              <a:rPr sz="1000" b="0">
                <a:solidFill>
                  <a:srgbClr val="8A570E"/>
                </a:solidFill>
                <a:latin typeface="Martian Mono"/>
              </a:rPr>
              <a:t>READ IT TOGETHER  ·  THE HELPER WITH THE NOTEBOOK  ·  6 OF 9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3F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F0A2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502920"/>
            <a:ext cx="1072865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60"/>
              </a:spcAft>
            </a:pPr>
            <a:r>
              <a:rPr sz="1200" b="0">
                <a:solidFill>
                  <a:srgbClr val="8A570E"/>
                </a:solidFill>
                <a:latin typeface="Martian Mono"/>
              </a:rPr>
              <a:t>THE PLENARY  ·  10 MIN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960120"/>
            <a:ext cx="10728655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1980"/>
              </a:spcAft>
            </a:pPr>
            <a:r>
              <a:rPr sz="3600" b="1">
                <a:solidFill>
                  <a:srgbClr val="14203F"/>
                </a:solidFill>
                <a:latin typeface="Bricolage Grotesque"/>
              </a:rPr>
              <a:t>Three questions before you type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103120"/>
            <a:ext cx="10728655" cy="3931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2000" b="0">
                <a:solidFill>
                  <a:srgbClr val="14203F"/>
                </a:solidFill>
                <a:latin typeface="Atkinson Hyperlegible"/>
              </a:rPr>
              <a:t>What does it collect? Why would it want that? Who agreed to it?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2000" b="0">
                <a:solidFill>
                  <a:srgbClr val="14203F"/>
                </a:solidFill>
                <a:latin typeface="Atkinson Hyperlegible"/>
              </a:rPr>
              <a:t>Write them where they can be copied. Say the last one twice.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2000" b="0">
                <a:solidFill>
                  <a:srgbClr val="14203F"/>
                </a:solidFill>
                <a:latin typeface="Atkinson Hyperlegible"/>
              </a:rPr>
              <a:t>For children under thirteen, the law says a grown-up has to agree first. This is why.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6355080"/>
            <a:ext cx="10728655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550"/>
              </a:spcAft>
            </a:pPr>
            <a:r>
              <a:rPr sz="1000" b="0">
                <a:solidFill>
                  <a:srgbClr val="8A570E"/>
                </a:solidFill>
                <a:latin typeface="Martian Mono"/>
              </a:rPr>
              <a:t>READ IT TOGETHER  ·  THE HELPER WITH THE NOTEBOOK  ·  7 OF 9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3F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6FBF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502920"/>
            <a:ext cx="1072865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60"/>
              </a:spcAft>
            </a:pPr>
            <a:r>
              <a:rPr sz="1200" b="0">
                <a:solidFill>
                  <a:srgbClr val="8A570E"/>
                </a:solidFill>
                <a:latin typeface="Martian Mono"/>
              </a:rPr>
              <a:t>NEXT TIME · PLATE 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960120"/>
            <a:ext cx="10728655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1980"/>
              </a:spcAft>
            </a:pPr>
            <a:r>
              <a:rPr sz="3600" b="1">
                <a:solidFill>
                  <a:srgbClr val="14203F"/>
                </a:solidFill>
                <a:latin typeface="Bricolage Grotesque"/>
              </a:rPr>
              <a:t>Using it fairly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103120"/>
            <a:ext cx="10728655" cy="3931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2000" b="0">
                <a:solidFill>
                  <a:srgbClr val="14203F"/>
                </a:solidFill>
                <a:latin typeface="Atkinson Hyperlegible"/>
              </a:rPr>
              <a:t>You know what it does, when it is wrong, what a source is, whose work is whose, and what it keeps. Last of all: how to use it fairly, and how to say so.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6355080"/>
            <a:ext cx="10728655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550"/>
              </a:spcAft>
            </a:pPr>
            <a:r>
              <a:rPr sz="1000" b="0">
                <a:solidFill>
                  <a:srgbClr val="8A570E"/>
                </a:solidFill>
                <a:latin typeface="Martian Mono"/>
              </a:rPr>
              <a:t>READ IT TOGETHER  ·  THE HELPER WITH THE NOTEBOOK  ·  8 OF 9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3A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502920"/>
            <a:ext cx="1072865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60"/>
              </a:spcAft>
            </a:pPr>
            <a:r>
              <a:rPr sz="1200" b="0">
                <a:solidFill>
                  <a:srgbClr val="F3D98A"/>
                </a:solidFill>
                <a:latin typeface="Martian Mono"/>
              </a:rPr>
              <a:t>FOR THE GROWN-UP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960120"/>
            <a:ext cx="10728655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1980"/>
              </a:spcAft>
            </a:pPr>
            <a:r>
              <a:rPr sz="3600" b="1">
                <a:solidFill>
                  <a:srgbClr val="F3F5F0"/>
                </a:solidFill>
                <a:latin typeface="Bricolage Grotesque"/>
              </a:rPr>
              <a:t>Why this plate matters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103120"/>
            <a:ext cx="10728655" cy="3931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935"/>
              </a:spcAft>
            </a:pPr>
            <a:r>
              <a:rPr sz="1700" b="0">
                <a:solidFill>
                  <a:srgbClr val="F3F5F0"/>
                </a:solidFill>
                <a:latin typeface="Atkinson Hyperlegible"/>
              </a:rPr>
              <a:t>The failure to guard against is "nothing to hide": the idea that collection only matters if you have done something wrong. The friend's-name example does the work for younger children. It is not your secret to give.</a:t>
            </a:r>
          </a:p>
          <a:p>
            <a:pPr algn="l">
              <a:lnSpc>
                <a:spcPct val="120000"/>
              </a:lnSpc>
              <a:spcAft>
                <a:spcPts val="935"/>
              </a:spcAft>
            </a:pPr>
            <a:r>
              <a:rPr sz="1700" b="0">
                <a:solidFill>
                  <a:srgbClr val="F3F5F0"/>
                </a:solidFill>
                <a:latin typeface="Atkinson Hyperlegible"/>
              </a:rPr>
              <a:t>The opposite failure is alarm. Keep it matter-of-fact. Programs collect data the way shops have cameras. Knowing it is there is the point, not avoiding every shop.</a:t>
            </a:r>
          </a:p>
          <a:p>
            <a:pPr algn="l">
              <a:lnSpc>
                <a:spcPct val="120000"/>
              </a:lnSpc>
              <a:spcAft>
                <a:spcPts val="935"/>
              </a:spcAft>
            </a:pPr>
            <a:r>
              <a:rPr sz="1700" b="0">
                <a:solidFill>
                  <a:srgbClr val="F3F5F0"/>
                </a:solidFill>
                <a:latin typeface="Atkinson Hyperlegible"/>
              </a:rPr>
              <a:t>Do not ask children which services they use or what they have typed into them. The lesson works entirely on the imaginary helper and the published policy.</a:t>
            </a:r>
          </a:p>
          <a:p>
            <a:pPr algn="l">
              <a:lnSpc>
                <a:spcPct val="120000"/>
              </a:lnSpc>
              <a:spcAft>
                <a:spcPts val="935"/>
              </a:spcAft>
            </a:pPr>
            <a:r>
              <a:rPr sz="1700" b="0">
                <a:solidFill>
                  <a:srgbClr val="F3F5F0"/>
                </a:solidFill>
                <a:latin typeface="Atkinson Hyperlegible"/>
              </a:rPr>
              <a:t>Choose the three policy sentences in advance. One about what is collected, one about why, one about children.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6355080"/>
            <a:ext cx="10728655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550"/>
              </a:spcAft>
            </a:pPr>
            <a:r>
              <a:rPr sz="1000" b="0">
                <a:solidFill>
                  <a:srgbClr val="F3D98A"/>
                </a:solidFill>
                <a:latin typeface="Martian Mono"/>
              </a:rPr>
              <a:t>READ IT TOGETHER  ·  THE HELPER WITH THE NOTEBOOK  ·  9 OF 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