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0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F3D98A"/>
                </a:solidFill>
                <a:latin typeface="Martian Mono"/>
              </a:rPr>
              <a:t>READ IT TOGETHER · FOR STUDENTS, PARENTS AND TEACHERS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7286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990"/>
              </a:spcAft>
            </a:pPr>
            <a:r>
              <a:rPr sz="1800" b="0">
                <a:solidFill>
                  <a:srgbClr val="F3D98A"/>
                </a:solidFill>
                <a:latin typeface="Martian Mono"/>
              </a:rPr>
              <a:t>READ IT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728655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2970"/>
              </a:spcAft>
            </a:pPr>
            <a:r>
              <a:rPr sz="5400" b="1">
                <a:solidFill>
                  <a:srgbClr val="F3F5F0"/>
                </a:solidFill>
                <a:latin typeface="Bricolage Grotesque"/>
              </a:rPr>
              <a:t>Whose Thinking Is It?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566160"/>
            <a:ext cx="10728655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1210"/>
              </a:spcAft>
            </a:pPr>
            <a:r>
              <a:rPr sz="2200" b="0">
                <a:solidFill>
                  <a:srgbClr val="F3F5F0"/>
                </a:solidFill>
                <a:latin typeface="Atkinson Hyperlegible"/>
              </a:rPr>
              <a:t>You can say what the machine does, when it is wrong, and why it is not a source. That is the vocabulary this plate needs.</a:t>
            </a:r>
          </a:p>
          <a:p>
            <a:pPr algn="l">
              <a:lnSpc>
                <a:spcPct val="125000"/>
              </a:lnSpc>
              <a:spcAft>
                <a:spcPts val="1210"/>
              </a:spcAft>
            </a:pPr>
            <a:r>
              <a:rPr sz="2200" b="0">
                <a:solidFill>
                  <a:srgbClr val="F3F5F0"/>
                </a:solidFill>
                <a:latin typeface="Atkinson Hyperlegible"/>
              </a:rPr>
              <a:t>Forty minutes on one question, asked twice: what did I do, and what did the tool do?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03504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5"/>
              </a:spcAft>
            </a:pPr>
            <a:r>
              <a:rPr sz="1100" b="0">
                <a:solidFill>
                  <a:srgbClr val="F3D98A"/>
                </a:solidFill>
                <a:latin typeface="Martian Mono"/>
              </a:rPr>
              <a:t>PLATE 4 OF 6  ·  40 MINUTES  ·  GRADES 6-8  ·  BBPLAYLAND.COM/LITERACY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STEP 1 · THE STARTER  ·  5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Whose work is it?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Who wrote your last piece of homework? Everyone says "me".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If a friend fixed your spelling, is it still yours? If a friend dictated it, sentence by sentence? If a friend wrote it and you copied it out?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The question was never who typed it. It is whose thinking is in it.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WHOSE THINKING IS IT?  ·  2 OF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STEP 2 · TWO PIECES  ·  8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Which one has an author in it?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14203F"/>
                </a:solidFill>
                <a:latin typeface="Atkinson Hyperlegible"/>
              </a:rPr>
              <a:t>Two short pieces on the same topic, unlabeled. One written by a student who then used a tool for spelling and unclear sentences. One produced by a model from a one-line prompt and lightly reworded.</a:t>
            </a:r>
          </a:p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14203F"/>
                </a:solidFill>
                <a:latin typeface="Atkinson Hyperlegible"/>
              </a:rPr>
              <a:t>In pairs, decide which has an author in it, and write one sentence on how you can tell.</a:t>
            </a:r>
          </a:p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14203F"/>
                </a:solidFill>
                <a:latin typeface="Atkinson Hyperlegible"/>
              </a:rPr>
              <a:t>The tell is specificity. The student's piece has a detail only someone who did the work would know. The model's piece is smooth and general.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4572000"/>
            <a:ext cx="10728655" cy="1417320"/>
          </a:xfrm>
          <a:prstGeom prst="roundRect">
            <a:avLst>
              <a:gd name="adj" fmla="val 8000"/>
            </a:avLst>
          </a:prstGeom>
          <a:solidFill>
            <a:srgbClr val="F3F5F0"/>
          </a:solidFill>
          <a:ln w="25400">
            <a:solidFill>
              <a:srgbClr val="F0A2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4736592"/>
            <a:ext cx="1018001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5"/>
              </a:spcAft>
            </a:pPr>
            <a:r>
              <a:rPr sz="1100" b="0">
                <a:solidFill>
                  <a:srgbClr val="8A570E"/>
                </a:solidFill>
                <a:latin typeface="Martian Mono"/>
              </a:rPr>
              <a:t>DO THIS TOGETHER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5029200"/>
            <a:ext cx="1018001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825"/>
              </a:spcAft>
            </a:pPr>
            <a:r>
              <a:rPr sz="1500" b="0">
                <a:solidFill>
                  <a:srgbClr val="14203F"/>
                </a:solidFill>
                <a:latin typeface="Atkinson Hyperlegible"/>
              </a:rPr>
              <a:t>Reveal which is which, then ask what the tool did in each case. Spelling and clarity in one. Everything in the other.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WHOSE THINKING IS IT?  ·  3 OF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STEP 3 · YOUR OWN WORK  ·  12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Two questions and a 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Take a recent piece of your own work. In writing, honestly and specifically: what did I do? What did the tool do? "No tool" is a complete answer.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Then the line you would put at the bottom of the work to tell the whole truth. "I used a spelling checker." "I asked an AI tool to explain photosynthesis before writing this." "No tool."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WHOSE THINKING IS IT?  ·  4 OF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PRECISION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"It helped a bit" is not an answer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Vagueness here is not modesty. It is a way of not answering.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4526280"/>
            <a:ext cx="5227167" cy="384048"/>
          </a:xfrm>
          <a:prstGeom prst="rect">
            <a:avLst/>
          </a:prstGeom>
          <a:solidFill>
            <a:srgbClr val="E0E4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33007" y="4526280"/>
            <a:ext cx="5227167" cy="384048"/>
          </a:xfrm>
          <a:prstGeom prst="rect">
            <a:avLst/>
          </a:prstGeom>
          <a:solidFill>
            <a:srgbClr val="E0E4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4599432"/>
            <a:ext cx="522716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5"/>
              </a:spcAft>
            </a:pPr>
            <a:r>
              <a:rPr sz="1100" b="0">
                <a:solidFill>
                  <a:srgbClr val="434C66"/>
                </a:solidFill>
                <a:latin typeface="Martian Mono"/>
              </a:rPr>
              <a:t>SOMEONE MIGHT SAY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70167" y="4599432"/>
            <a:ext cx="522716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5"/>
              </a:spcAft>
            </a:pPr>
            <a:r>
              <a:rPr sz="1100" b="0">
                <a:solidFill>
                  <a:srgbClr val="2F6B58"/>
                </a:solidFill>
                <a:latin typeface="Martian Mono"/>
              </a:rPr>
              <a:t>SAY INSTEAD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4983480"/>
            <a:ext cx="4952847" cy="441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0">
                <a:solidFill>
                  <a:srgbClr val="434C66"/>
                </a:solidFill>
                <a:latin typeface="Atkinson Hyperlegible"/>
              </a:rPr>
              <a:t>It helped a bit.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0167" y="4983480"/>
            <a:ext cx="4952847" cy="441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1">
                <a:solidFill>
                  <a:srgbClr val="14203F"/>
                </a:solidFill>
                <a:latin typeface="Atkinson Hyperlegible"/>
              </a:rPr>
              <a:t>It corrected six spellings and flagged one unclear sentence.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5425440"/>
            <a:ext cx="4952847" cy="441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0">
                <a:solidFill>
                  <a:srgbClr val="434C66"/>
                </a:solidFill>
                <a:latin typeface="Atkinson Hyperlegible"/>
              </a:rPr>
              <a:t>I changed enough of it to make it mine.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70167" y="5425440"/>
            <a:ext cx="4952847" cy="441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1">
                <a:solidFill>
                  <a:srgbClr val="14203F"/>
                </a:solidFill>
                <a:latin typeface="Atkinson Hyperlegible"/>
              </a:rPr>
              <a:t>Changing words conceals the origin. It does not add thinking. Authorship is a claim about where the thinking came from.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5867400"/>
            <a:ext cx="4952847" cy="441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0">
                <a:solidFill>
                  <a:srgbClr val="434C66"/>
                </a:solidFill>
                <a:latin typeface="Atkinson Hyperlegible"/>
              </a:rPr>
              <a:t>AI was used.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0167" y="5867400"/>
            <a:ext cx="4952847" cy="441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1">
                <a:solidFill>
                  <a:srgbClr val="14203F"/>
                </a:solidFill>
                <a:latin typeface="Atkinson Hyperlegible"/>
              </a:rPr>
              <a:t>I used an AI tool to outline the argument; the paragraphs and the examples are mine.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WHOSE THINKING IS IT?  ·  5 OF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PLENARY  ·  10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Comfortable or not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Read some disclosure lines aloud. Which would be comfortable to say to a teacher's face? The discomfort is the lesson. The reason a sentence is hard to say is the reason the use was not fair.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If a model is at the front, ask it whether its piece becomes yours after enough edits. It will usually say yes, with a percentage. The room knows what is wrong with that.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WHOSE THINKING IS IT?  ·  6 OF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FB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NEXT · PLATE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What was it collecting?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The disclosure habit, turned the other way: not what did the tool do for me, but what did I give it?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WHOSE THINKING IS IT?  ·  7 OF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F3D98A"/>
                </a:solidFill>
                <a:latin typeface="Martian Mono"/>
              </a:rPr>
              <a:t>FOR THE ADULT IN THE ROOM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F3F5F0"/>
                </a:solidFill>
                <a:latin typeface="Bricolage Grotesque"/>
              </a:rPr>
              <a:t>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F3F5F0"/>
                </a:solidFill>
                <a:latin typeface="Atkinson Hyperlegible"/>
              </a:rPr>
              <a:t>The failure to guard against is the percentage rule. Authorship is a claim about where the thinking came from, and no share of changed words alters that. Do not negotiate a number.</a:t>
            </a:r>
          </a:p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F3F5F0"/>
                </a:solidFill>
                <a:latin typeface="Atkinson Hyperlegible"/>
              </a:rPr>
              <a:t>The second failure is treating all tool use as forbidden. Spelling, flagging unclear sentences, and explaining a term before writing are fair, and should be named as fair. Otherwise students hide their use rather than disclose it.</a:t>
            </a:r>
          </a:p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F3F5F0"/>
                </a:solidFill>
                <a:latin typeface="Atkinson Hyperlegible"/>
              </a:rPr>
              <a:t>Keep the tone away from accusation. The work is their own, in private. Nobody confesses anything aloud.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F3D98A"/>
                </a:solidFill>
                <a:latin typeface="Martian Mono"/>
              </a:rPr>
              <a:t>READ IT TOGETHER  ·  WHOSE THINKING IS IT?  ·  8 OF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