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READ IT TOGETHER · FOR STUDENTS, PARENTS AND TEACHERS</a:t>
            </a:r>
          </a:p>
        </p:txBody>
      </p:sp>
      <p:sp>
        <p:nvSpPr>
          <p:cNvPr id="4" name="TextBox 3"/>
          <p:cNvSpPr txBox="1"/>
          <p:nvPr/>
        </p:nvSpPr>
        <p:spPr>
          <a:xfrm>
            <a:off x="731520" y="1097280"/>
            <a:ext cx="10728655" cy="457200"/>
          </a:xfrm>
          <a:prstGeom prst="rect">
            <a:avLst/>
          </a:prstGeom>
          <a:noFill/>
        </p:spPr>
        <p:txBody>
          <a:bodyPr wrap="square" anchor="t" lIns="0" rIns="0" tIns="0" bIns="0">
            <a:spAutoFit/>
          </a:bodyPr>
          <a:lstStyle/>
          <a:p>
            <a:pPr algn="l">
              <a:lnSpc>
                <a:spcPct val="115000"/>
              </a:lnSpc>
              <a:spcAft>
                <a:spcPts val="990"/>
              </a:spcAft>
            </a:pPr>
            <a:r>
              <a:rPr sz="1800" b="0">
                <a:solidFill>
                  <a:srgbClr val="F3D98A"/>
                </a:solidFill>
                <a:latin typeface="Martian Mono"/>
              </a:rPr>
              <a:t>READ IT TOGETHER</a:t>
            </a:r>
          </a:p>
        </p:txBody>
      </p:sp>
      <p:sp>
        <p:nvSpPr>
          <p:cNvPr id="5" name="TextBox 4"/>
          <p:cNvSpPr txBox="1"/>
          <p:nvPr/>
        </p:nvSpPr>
        <p:spPr>
          <a:xfrm>
            <a:off x="731520" y="1645920"/>
            <a:ext cx="10728655" cy="1828800"/>
          </a:xfrm>
          <a:prstGeom prst="rect">
            <a:avLst/>
          </a:prstGeom>
          <a:noFill/>
        </p:spPr>
        <p:txBody>
          <a:bodyPr wrap="square" anchor="t" lIns="0" rIns="0" tIns="0" bIns="0">
            <a:spAutoFit/>
          </a:bodyPr>
          <a:lstStyle/>
          <a:p>
            <a:pPr algn="l">
              <a:lnSpc>
                <a:spcPct val="100000"/>
              </a:lnSpc>
              <a:spcAft>
                <a:spcPts val="2970"/>
              </a:spcAft>
            </a:pPr>
            <a:r>
              <a:rPr sz="5400" b="1">
                <a:solidFill>
                  <a:srgbClr val="F3F5F0"/>
                </a:solidFill>
                <a:latin typeface="Bricolage Grotesque"/>
              </a:rPr>
              <a:t>Sure Is Not the Same as Right</a:t>
            </a:r>
          </a:p>
        </p:txBody>
      </p:sp>
      <p:sp>
        <p:nvSpPr>
          <p:cNvPr id="6" name="TextBox 5"/>
          <p:cNvSpPr txBox="1"/>
          <p:nvPr/>
        </p:nvSpPr>
        <p:spPr>
          <a:xfrm>
            <a:off x="731520" y="3566160"/>
            <a:ext cx="10728655" cy="2377440"/>
          </a:xfrm>
          <a:prstGeom prst="rect">
            <a:avLst/>
          </a:prstGeom>
          <a:noFill/>
        </p:spPr>
        <p:txBody>
          <a:bodyPr wrap="square" anchor="t" lIns="0" rIns="0" tIns="0" bIns="0">
            <a:spAutoFit/>
          </a:bodyPr>
          <a:lstStyle/>
          <a:p>
            <a:pPr algn="l">
              <a:lnSpc>
                <a:spcPct val="125000"/>
              </a:lnSpc>
              <a:spcAft>
                <a:spcPts val="1210"/>
              </a:spcAft>
            </a:pPr>
            <a:r>
              <a:rPr sz="2200" b="0">
                <a:solidFill>
                  <a:srgbClr val="F3F5F0"/>
                </a:solidFill>
                <a:latin typeface="Atkinson Hyperlegible"/>
              </a:rPr>
              <a:t>You already know computers make mistakes. What you have probably not met is a machine that makes a mistake and sounds precisely as certain as when it is right.</a:t>
            </a:r>
          </a:p>
          <a:p>
            <a:pPr algn="l">
              <a:lnSpc>
                <a:spcPct val="125000"/>
              </a:lnSpc>
              <a:spcAft>
                <a:spcPts val="1210"/>
              </a:spcAft>
            </a:pPr>
            <a:r>
              <a:rPr sz="2200" b="0">
                <a:solidFill>
                  <a:srgbClr val="F3F5F0"/>
                </a:solidFill>
                <a:latin typeface="Atkinson Hyperlegible"/>
              </a:rPr>
              <a:t>Forty minutes on that one thing, and on the habit it should leave behind: knowing when to expect an error.</a:t>
            </a:r>
          </a:p>
        </p:txBody>
      </p:sp>
      <p:sp>
        <p:nvSpPr>
          <p:cNvPr id="7" name="TextBox 6"/>
          <p:cNvSpPr txBox="1"/>
          <p:nvPr/>
        </p:nvSpPr>
        <p:spPr>
          <a:xfrm>
            <a:off x="731520" y="6035040"/>
            <a:ext cx="10728655" cy="365760"/>
          </a:xfrm>
          <a:prstGeom prst="rect">
            <a:avLst/>
          </a:prstGeom>
          <a:noFill/>
        </p:spPr>
        <p:txBody>
          <a:bodyPr wrap="square" anchor="t" lIns="0" rIns="0" tIns="0" bIns="0">
            <a:spAutoFit/>
          </a:bodyPr>
          <a:lstStyle/>
          <a:p>
            <a:pPr algn="l">
              <a:lnSpc>
                <a:spcPct val="115000"/>
              </a:lnSpc>
              <a:spcAft>
                <a:spcPts val="605"/>
              </a:spcAft>
            </a:pPr>
            <a:r>
              <a:rPr sz="1100" b="0">
                <a:solidFill>
                  <a:srgbClr val="F3D98A"/>
                </a:solidFill>
                <a:latin typeface="Martian Mono"/>
              </a:rPr>
              <a:t>PLATE 2 OF 6  ·  40 MINUTES  ·  GRADES 6-8  ·  BBPLAYLAND.COM/LITERACY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1 · THE STARTER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capital of Australia</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Ask the room. Most produce "Sydney", confidently, from people who are not lying and not careless.</a:t>
            </a:r>
          </a:p>
          <a:p>
            <a:pPr algn="l">
              <a:lnSpc>
                <a:spcPct val="120000"/>
              </a:lnSpc>
              <a:spcAft>
                <a:spcPts val="1100"/>
              </a:spcAft>
            </a:pPr>
            <a:r>
              <a:rPr sz="2000" b="0">
                <a:solidFill>
                  <a:srgbClr val="14203F"/>
                </a:solidFill>
                <a:latin typeface="Atkinson Hyperlegible"/>
              </a:rPr>
              <a:t>Before any technology is mentioned, land the point. Being confident and being right are two different things, and from the inside they feel exactly the same.</a:t>
            </a:r>
          </a:p>
          <a:p>
            <a:pPr algn="l">
              <a:lnSpc>
                <a:spcPct val="120000"/>
              </a:lnSpc>
              <a:spcAft>
                <a:spcPts val="1100"/>
              </a:spcAft>
            </a:pPr>
            <a:r>
              <a:rPr sz="2000" b="0">
                <a:solidFill>
                  <a:srgbClr val="14203F"/>
                </a:solidFill>
                <a:latin typeface="Atkinson Hyperlegible"/>
              </a:rPr>
              <a:t>If someone says Canberra, ask the others how sure they were of Sydney a moment ago.</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2 OF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THE MECHANISM</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Why the error sounds like the truth</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The machine produces the most likely next word. It has no separate step that checks whether the likely word is true.</a:t>
            </a:r>
          </a:p>
          <a:p>
            <a:pPr algn="l">
              <a:lnSpc>
                <a:spcPct val="120000"/>
              </a:lnSpc>
              <a:spcAft>
                <a:spcPts val="1100"/>
              </a:spcAft>
            </a:pPr>
            <a:r>
              <a:rPr sz="2000" b="0">
                <a:solidFill>
                  <a:srgbClr val="14203F"/>
                </a:solidFill>
                <a:latin typeface="Atkinson Hyperlegible"/>
              </a:rPr>
              <a:t>When the true answer is common, likely and true coincide, and the answer is good.</a:t>
            </a:r>
          </a:p>
          <a:p>
            <a:pPr algn="l">
              <a:lnSpc>
                <a:spcPct val="120000"/>
              </a:lnSpc>
              <a:spcAft>
                <a:spcPts val="1100"/>
              </a:spcAft>
            </a:pPr>
            <a:r>
              <a:rPr sz="2000" b="0">
                <a:solidFill>
                  <a:srgbClr val="14203F"/>
                </a:solidFill>
                <a:latin typeface="Atkinson Hyperlegible"/>
              </a:rPr>
              <a:t>When the true answer is rare and a nearby answer is common, it produces the nearby one, in the same voice, with the same fluency.</a:t>
            </a:r>
          </a:p>
          <a:p>
            <a:pPr algn="l">
              <a:lnSpc>
                <a:spcPct val="120000"/>
              </a:lnSpc>
              <a:spcAft>
                <a:spcPts val="1100"/>
              </a:spcAft>
            </a:pPr>
            <a:r>
              <a:rPr sz="2000" b="0">
                <a:solidFill>
                  <a:srgbClr val="14203F"/>
                </a:solidFill>
                <a:latin typeface="Atkinson Hyperlegible"/>
              </a:rPr>
              <a:t>Fluency is a property of the writing, not evidence about the world.</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3 OF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2 · MAKE IT WRONG  ·  20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pair task</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935"/>
              </a:spcAft>
            </a:pPr>
            <a:r>
              <a:rPr sz="1700" b="0">
                <a:solidFill>
                  <a:srgbClr val="14203F"/>
                </a:solidFill>
                <a:latin typeface="Atkinson Hyperlegible"/>
              </a:rPr>
              <a:t>In pairs, get a model to say something confidently wrong, and write down what you asked and what came back.</a:t>
            </a:r>
          </a:p>
          <a:p>
            <a:pPr algn="l">
              <a:lnSpc>
                <a:spcPct val="120000"/>
              </a:lnSpc>
              <a:spcAft>
                <a:spcPts val="935"/>
              </a:spcAft>
            </a:pPr>
            <a:r>
              <a:rPr sz="1700" b="0">
                <a:solidFill>
                  <a:srgbClr val="14203F"/>
                </a:solidFill>
                <a:latin typeface="Atkinson Hyperlegible"/>
              </a:rPr>
              <a:t>Questions that work are ones where the true answer is rare and a nearby answer is common: the days in a particular February, whether an invented book was written by a real author, the score of a match that did not happen, something very recent, something about yourself.</a:t>
            </a:r>
          </a:p>
          <a:p>
            <a:pPr algn="l">
              <a:lnSpc>
                <a:spcPct val="120000"/>
              </a:lnSpc>
              <a:spcAft>
                <a:spcPts val="935"/>
              </a:spcAft>
            </a:pPr>
            <a:r>
              <a:rPr sz="1700" b="0">
                <a:solidFill>
                  <a:srgbClr val="14203F"/>
                </a:solidFill>
                <a:latin typeface="Atkinson Hyperlegible"/>
              </a:rPr>
              <a:t>Sentence one: what it said.</a:t>
            </a:r>
          </a:p>
          <a:p>
            <a:pPr algn="l">
              <a:lnSpc>
                <a:spcPct val="120000"/>
              </a:lnSpc>
              <a:spcAft>
                <a:spcPts val="935"/>
              </a:spcAft>
            </a:pPr>
            <a:r>
              <a:rPr sz="1700" b="0">
                <a:solidFill>
                  <a:srgbClr val="14203F"/>
                </a:solidFill>
                <a:latin typeface="Atkinson Hyperlegible"/>
              </a:rPr>
              <a:t>Sentence two: why that particular wrong answer, and not some other one. This is the lesson.</a:t>
            </a:r>
          </a:p>
        </p:txBody>
      </p:sp>
      <p:sp>
        <p:nvSpPr>
          <p:cNvPr id="7" name="Rounded Rectangle 6"/>
          <p:cNvSpPr/>
          <p:nvPr/>
        </p:nvSpPr>
        <p:spPr>
          <a:xfrm>
            <a:off x="731520" y="4572000"/>
            <a:ext cx="10728655" cy="1417320"/>
          </a:xfrm>
          <a:prstGeom prst="roundRect">
            <a:avLst>
              <a:gd name="adj" fmla="val 8000"/>
            </a:avLst>
          </a:prstGeom>
          <a:solidFill>
            <a:srgbClr val="F3F5F0"/>
          </a:solidFill>
          <a:ln w="25400">
            <a:solidFill>
              <a:srgbClr val="F0A2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736592"/>
            <a:ext cx="10180015" cy="274320"/>
          </a:xfrm>
          <a:prstGeom prst="rect">
            <a:avLst/>
          </a:prstGeom>
          <a:noFill/>
        </p:spPr>
        <p:txBody>
          <a:bodyPr wrap="square" anchor="t" lIns="0" rIns="0" tIns="0" bIns="0">
            <a:spAutoFit/>
          </a:bodyPr>
          <a:lstStyle/>
          <a:p>
            <a:pPr algn="l">
              <a:lnSpc>
                <a:spcPct val="115000"/>
              </a:lnSpc>
              <a:spcAft>
                <a:spcPts val="605"/>
              </a:spcAft>
            </a:pPr>
            <a:r>
              <a:rPr sz="1100" b="0">
                <a:solidFill>
                  <a:srgbClr val="8A570E"/>
                </a:solidFill>
                <a:latin typeface="Martian Mono"/>
              </a:rPr>
              <a:t>DO THIS TOGETHER</a:t>
            </a:r>
          </a:p>
        </p:txBody>
      </p:sp>
      <p:sp>
        <p:nvSpPr>
          <p:cNvPr id="9" name="TextBox 8"/>
          <p:cNvSpPr txBox="1"/>
          <p:nvPr/>
        </p:nvSpPr>
        <p:spPr>
          <a:xfrm>
            <a:off x="1005840" y="5029200"/>
            <a:ext cx="10180015" cy="914400"/>
          </a:xfrm>
          <a:prstGeom prst="rect">
            <a:avLst/>
          </a:prstGeom>
          <a:noFill/>
        </p:spPr>
        <p:txBody>
          <a:bodyPr wrap="square" anchor="t" lIns="0" rIns="0" tIns="0" bIns="0">
            <a:spAutoFit/>
          </a:bodyPr>
          <a:lstStyle/>
          <a:p>
            <a:pPr algn="l">
              <a:lnSpc>
                <a:spcPct val="120000"/>
              </a:lnSpc>
              <a:spcAft>
                <a:spcPts val="825"/>
              </a:spcAft>
            </a:pPr>
            <a:r>
              <a:rPr sz="1500" b="0">
                <a:solidFill>
                  <a:srgbClr val="14203F"/>
                </a:solidFill>
                <a:latin typeface="Atkinson Hyperlegible"/>
              </a:rPr>
              <a:t>Accept "it saw a lot of writing about leap years near the word February". Accept "it wanted to give an answer more than it wanted to be right". Do not accept "it was broken". Press for what it was doing instead.</a:t>
            </a:r>
          </a:p>
        </p:txBody>
      </p:sp>
      <p:sp>
        <p:nvSpPr>
          <p:cNvPr id="10" name="TextBox 9"/>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4 OF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SAYING IT PRECISELY</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Not lying, not confused</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Both words assume a mind that could have done otherwise. The accurate account is smaller and more useful.</a:t>
            </a:r>
          </a:p>
        </p:txBody>
      </p:sp>
      <p:sp>
        <p:nvSpPr>
          <p:cNvPr id="7" name="Rectangle 6"/>
          <p:cNvSpPr/>
          <p:nvPr/>
        </p:nvSpPr>
        <p:spPr>
          <a:xfrm>
            <a:off x="731520"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33007"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434C66"/>
                </a:solidFill>
                <a:latin typeface="Martian Mono"/>
              </a:rPr>
              <a:t>SOMEONE MIGHT SAY</a:t>
            </a:r>
          </a:p>
        </p:txBody>
      </p:sp>
      <p:sp>
        <p:nvSpPr>
          <p:cNvPr id="10" name="TextBox 9"/>
          <p:cNvSpPr txBox="1"/>
          <p:nvPr/>
        </p:nvSpPr>
        <p:spPr>
          <a:xfrm>
            <a:off x="6370167"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2F6B58"/>
                </a:solidFill>
                <a:latin typeface="Martian Mono"/>
              </a:rPr>
              <a:t>SAY INSTEAD</a:t>
            </a:r>
          </a:p>
        </p:txBody>
      </p:sp>
      <p:sp>
        <p:nvSpPr>
          <p:cNvPr id="11" name="TextBox 10"/>
          <p:cNvSpPr txBox="1"/>
          <p:nvPr/>
        </p:nvSpPr>
        <p:spPr>
          <a:xfrm>
            <a:off x="868680" y="498348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It lied.</a:t>
            </a:r>
          </a:p>
        </p:txBody>
      </p:sp>
      <p:sp>
        <p:nvSpPr>
          <p:cNvPr id="12" name="TextBox 11"/>
          <p:cNvSpPr txBox="1"/>
          <p:nvPr/>
        </p:nvSpPr>
        <p:spPr>
          <a:xfrm>
            <a:off x="6370167" y="498348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It produced the likely continuation, which in this case was false.</a:t>
            </a:r>
          </a:p>
        </p:txBody>
      </p:sp>
      <p:sp>
        <p:nvSpPr>
          <p:cNvPr id="13" name="TextBox 12"/>
          <p:cNvSpPr txBox="1"/>
          <p:nvPr/>
        </p:nvSpPr>
        <p:spPr>
          <a:xfrm>
            <a:off x="868680" y="542544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It got confused.</a:t>
            </a:r>
          </a:p>
        </p:txBody>
      </p:sp>
      <p:sp>
        <p:nvSpPr>
          <p:cNvPr id="14" name="TextBox 13"/>
          <p:cNvSpPr txBox="1"/>
          <p:nvPr/>
        </p:nvSpPr>
        <p:spPr>
          <a:xfrm>
            <a:off x="6370167" y="542544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The true answer was rare; a nearby answer was common; it produced the common one.</a:t>
            </a:r>
          </a:p>
        </p:txBody>
      </p:sp>
      <p:sp>
        <p:nvSpPr>
          <p:cNvPr id="15" name="TextBox 14"/>
          <p:cNvSpPr txBox="1"/>
          <p:nvPr/>
        </p:nvSpPr>
        <p:spPr>
          <a:xfrm>
            <a:off x="868680" y="586740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It cannot be trusted.</a:t>
            </a:r>
          </a:p>
        </p:txBody>
      </p:sp>
      <p:sp>
        <p:nvSpPr>
          <p:cNvPr id="16" name="TextBox 15"/>
          <p:cNvSpPr txBox="1"/>
          <p:nvPr/>
        </p:nvSpPr>
        <p:spPr>
          <a:xfrm>
            <a:off x="6370167" y="586740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It is unreliable in predictable places: rare facts, recent events, numbers, and anything about me.</a:t>
            </a:r>
          </a:p>
        </p:txBody>
      </p:sp>
      <p:sp>
        <p:nvSpPr>
          <p:cNvPr id="17" name="TextBox 1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5 OF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PLENARY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hardest one to notice</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Collect three examples. Which would have been hardest to catch, and why?</a:t>
            </a:r>
          </a:p>
          <a:p>
            <a:pPr algn="l">
              <a:lnSpc>
                <a:spcPct val="120000"/>
              </a:lnSpc>
              <a:spcAft>
                <a:spcPts val="1100"/>
              </a:spcAft>
            </a:pPr>
            <a:r>
              <a:rPr sz="2000" b="0">
                <a:solidFill>
                  <a:srgbClr val="14203F"/>
                </a:solidFill>
                <a:latin typeface="Atkinson Hyperlegible"/>
              </a:rPr>
              <a:t>Usually the one that was plausible rather than absurd.</a:t>
            </a:r>
          </a:p>
          <a:p>
            <a:pPr algn="l">
              <a:lnSpc>
                <a:spcPct val="120000"/>
              </a:lnSpc>
              <a:spcAft>
                <a:spcPts val="1100"/>
              </a:spcAft>
            </a:pPr>
            <a:r>
              <a:rPr sz="2000" b="0">
                <a:solidFill>
                  <a:srgbClr val="14203F"/>
                </a:solidFill>
                <a:latin typeface="Atkinson Hyperlegible"/>
              </a:rPr>
              <a:t>That is the note to end on. The dangerous errors are not the ridiculous ones.</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6 OF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6FBF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NEXT · PLATE 3</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How would I know?</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Having watched a confident answer be wrong, the next question is how to check a claim you cannot immediately verify.</a:t>
            </a:r>
          </a:p>
          <a:p>
            <a:pPr algn="l">
              <a:lnSpc>
                <a:spcPct val="120000"/>
              </a:lnSpc>
              <a:spcAft>
                <a:spcPts val="1100"/>
              </a:spcAft>
            </a:pPr>
            <a:r>
              <a:rPr sz="2000" b="0">
                <a:solidFill>
                  <a:srgbClr val="14203F"/>
                </a:solidFill>
                <a:latin typeface="Atkinson Hyperlegible"/>
              </a:rPr>
              <a:t>Plate 3: sources, things that only look like sources, and the sentence "I could not find a source for that."</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7 OF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FOR THE ADULT IN THE ROOM</a:t>
            </a:r>
          </a:p>
        </p:txBody>
      </p:sp>
      <p:sp>
        <p:nvSpPr>
          <p:cNvPr id="4" name="TextBox 3"/>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F3F5F0"/>
                </a:solidFill>
                <a:latin typeface="Bricolage Grotesque"/>
              </a:rPr>
              <a:t>Notes</a:t>
            </a:r>
          </a:p>
        </p:txBody>
      </p:sp>
      <p:sp>
        <p:nvSpPr>
          <p:cNvPr id="5" name="TextBox 4"/>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F3F5F0"/>
                </a:solidFill>
                <a:latin typeface="Atkinson Hyperlegible"/>
              </a:rPr>
              <a:t>The failure to guard against is "AI is rubbish", which is as useless as "AI is magic" and lasts about a week.</a:t>
            </a:r>
          </a:p>
          <a:p>
            <a:pPr algn="l">
              <a:lnSpc>
                <a:spcPct val="120000"/>
              </a:lnSpc>
              <a:spcAft>
                <a:spcPts val="935"/>
              </a:spcAft>
            </a:pPr>
            <a:r>
              <a:rPr sz="1700" b="0">
                <a:solidFill>
                  <a:srgbClr val="F3F5F0"/>
                </a:solidFill>
                <a:latin typeface="Atkinson Hyperlegible"/>
              </a:rPr>
              <a:t>The outcome is a working model of when to expect an error: rare facts, recent events, anything with a number in it, anything about themselves.</a:t>
            </a:r>
          </a:p>
          <a:p>
            <a:pPr algn="l">
              <a:lnSpc>
                <a:spcPct val="120000"/>
              </a:lnSpc>
              <a:spcAft>
                <a:spcPts val="935"/>
              </a:spcAft>
            </a:pPr>
            <a:r>
              <a:rPr sz="1700" b="0">
                <a:solidFill>
                  <a:srgbClr val="F3F5F0"/>
                </a:solidFill>
                <a:latin typeface="Atkinson Hyperlegible"/>
              </a:rPr>
              <a:t>Students will want to make it say something rude. Redirect. Making it say something false and explaining why is the trick that transfers.</a:t>
            </a:r>
          </a:p>
          <a:p>
            <a:pPr algn="l">
              <a:lnSpc>
                <a:spcPct val="120000"/>
              </a:lnSpc>
              <a:spcAft>
                <a:spcPts val="935"/>
              </a:spcAft>
            </a:pPr>
            <a:r>
              <a:rPr sz="1700" b="0">
                <a:solidFill>
                  <a:srgbClr val="F3F5F0"/>
                </a:solidFill>
                <a:latin typeface="Atkinson Hyperlegible"/>
              </a:rPr>
              <a:t>A pair that cannot get a wrong answer should write down what they tried. Establishing where it is reliable is real work and should be presented alongside the failures.</a:t>
            </a:r>
          </a:p>
        </p:txBody>
      </p:sp>
      <p:sp>
        <p:nvSpPr>
          <p:cNvPr id="6" name="TextBox 5"/>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F3D98A"/>
                </a:solidFill>
                <a:latin typeface="Martian Mono"/>
              </a:rPr>
              <a:t>READ IT TOGETHER  ·  SURE IS NOT THE SAME AS RIGHT  ·  8 OF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