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2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F3D98A"/>
                </a:solidFill>
                <a:latin typeface="Martian Mono"/>
              </a:rPr>
              <a:t>A READ-ALOUD FOR KIDS, PARENTS AND TEACHERS</a:t>
            </a:r>
          </a:p>
        </p:txBody>
      </p:sp>
      <p:sp>
        <p:nvSpPr>
          <p:cNvPr id="4" name="TextBox 3"/>
          <p:cNvSpPr txBox="1"/>
          <p:nvPr/>
        </p:nvSpPr>
        <p:spPr>
          <a:xfrm>
            <a:off x="731520" y="1097280"/>
            <a:ext cx="10728655" cy="457200"/>
          </a:xfrm>
          <a:prstGeom prst="rect">
            <a:avLst/>
          </a:prstGeom>
          <a:noFill/>
        </p:spPr>
        <p:txBody>
          <a:bodyPr wrap="square" anchor="t" lIns="0" rIns="0" tIns="0" bIns="0">
            <a:spAutoFit/>
          </a:bodyPr>
          <a:lstStyle/>
          <a:p>
            <a:pPr algn="l">
              <a:lnSpc>
                <a:spcPct val="115000"/>
              </a:lnSpc>
              <a:spcAft>
                <a:spcPts val="990"/>
              </a:spcAft>
            </a:pPr>
            <a:r>
              <a:rPr sz="1800" b="0">
                <a:solidFill>
                  <a:srgbClr val="F3D98A"/>
                </a:solidFill>
                <a:latin typeface="Martian Mono"/>
              </a:rPr>
              <a:t>READ IT TOGETHER</a:t>
            </a:r>
          </a:p>
        </p:txBody>
      </p:sp>
      <p:sp>
        <p:nvSpPr>
          <p:cNvPr id="5" name="TextBox 4"/>
          <p:cNvSpPr txBox="1"/>
          <p:nvPr/>
        </p:nvSpPr>
        <p:spPr>
          <a:xfrm>
            <a:off x="731520" y="1645920"/>
            <a:ext cx="10728655" cy="1828800"/>
          </a:xfrm>
          <a:prstGeom prst="rect">
            <a:avLst/>
          </a:prstGeom>
          <a:noFill/>
        </p:spPr>
        <p:txBody>
          <a:bodyPr wrap="square" anchor="t" lIns="0" rIns="0" tIns="0" bIns="0">
            <a:spAutoFit/>
          </a:bodyPr>
          <a:lstStyle/>
          <a:p>
            <a:pPr algn="l">
              <a:lnSpc>
                <a:spcPct val="100000"/>
              </a:lnSpc>
              <a:spcAft>
                <a:spcPts val="2970"/>
              </a:spcAft>
            </a:pPr>
            <a:r>
              <a:rPr sz="5400" b="1">
                <a:solidFill>
                  <a:srgbClr val="F3F5F0"/>
                </a:solidFill>
                <a:latin typeface="Bricolage Grotesque"/>
              </a:rPr>
              <a:t>Sure Is Not the Same as Right</a:t>
            </a:r>
          </a:p>
        </p:txBody>
      </p:sp>
      <p:sp>
        <p:nvSpPr>
          <p:cNvPr id="6" name="TextBox 5"/>
          <p:cNvSpPr txBox="1"/>
          <p:nvPr/>
        </p:nvSpPr>
        <p:spPr>
          <a:xfrm>
            <a:off x="731520" y="3566160"/>
            <a:ext cx="10728655" cy="2377440"/>
          </a:xfrm>
          <a:prstGeom prst="rect">
            <a:avLst/>
          </a:prstGeom>
          <a:noFill/>
        </p:spPr>
        <p:txBody>
          <a:bodyPr wrap="square" anchor="t" lIns="0" rIns="0" tIns="0" bIns="0">
            <a:spAutoFit/>
          </a:bodyPr>
          <a:lstStyle/>
          <a:p>
            <a:pPr algn="l">
              <a:lnSpc>
                <a:spcPct val="125000"/>
              </a:lnSpc>
              <a:spcAft>
                <a:spcPts val="1210"/>
              </a:spcAft>
            </a:pPr>
            <a:r>
              <a:rPr sz="2200" b="0">
                <a:solidFill>
                  <a:srgbClr val="F3F5F0"/>
                </a:solidFill>
                <a:latin typeface="Atkinson Hyperlegible"/>
              </a:rPr>
              <a:t>Last time we learned the secret. The machine picks the word that usually comes next.</a:t>
            </a:r>
          </a:p>
          <a:p>
            <a:pPr algn="l">
              <a:lnSpc>
                <a:spcPct val="125000"/>
              </a:lnSpc>
              <a:spcAft>
                <a:spcPts val="1210"/>
              </a:spcAft>
            </a:pPr>
            <a:r>
              <a:rPr sz="2200" b="0">
                <a:solidFill>
                  <a:srgbClr val="F3F5F0"/>
                </a:solidFill>
                <a:latin typeface="Atkinson Hyperlegible"/>
              </a:rPr>
              <a:t>Today a puzzle. If it only guesses, why does it sound so sure? And what happens when the usual word is the wrong one?</a:t>
            </a:r>
          </a:p>
          <a:p>
            <a:pPr algn="l">
              <a:lnSpc>
                <a:spcPct val="125000"/>
              </a:lnSpc>
              <a:spcAft>
                <a:spcPts val="1210"/>
              </a:spcAft>
            </a:pPr>
            <a:r>
              <a:rPr sz="2200" b="0">
                <a:solidFill>
                  <a:srgbClr val="F3F5F0"/>
                </a:solidFill>
                <a:latin typeface="Atkinson Hyperlegible"/>
              </a:rPr>
              <a:t>Forty minutes. A grown-up, a child or a class, and one machine at the front.</a:t>
            </a:r>
          </a:p>
        </p:txBody>
      </p:sp>
      <p:sp>
        <p:nvSpPr>
          <p:cNvPr id="7" name="TextBox 6"/>
          <p:cNvSpPr txBox="1"/>
          <p:nvPr/>
        </p:nvSpPr>
        <p:spPr>
          <a:xfrm>
            <a:off x="731520" y="6035040"/>
            <a:ext cx="10728655" cy="365760"/>
          </a:xfrm>
          <a:prstGeom prst="rect">
            <a:avLst/>
          </a:prstGeom>
          <a:noFill/>
        </p:spPr>
        <p:txBody>
          <a:bodyPr wrap="square" anchor="t" lIns="0" rIns="0" tIns="0" bIns="0">
            <a:spAutoFit/>
          </a:bodyPr>
          <a:lstStyle/>
          <a:p>
            <a:pPr algn="l">
              <a:lnSpc>
                <a:spcPct val="115000"/>
              </a:lnSpc>
              <a:spcAft>
                <a:spcPts val="605"/>
              </a:spcAft>
            </a:pPr>
            <a:r>
              <a:rPr sz="1100" b="0">
                <a:solidFill>
                  <a:srgbClr val="F3D98A"/>
                </a:solidFill>
                <a:latin typeface="Martian Mono"/>
              </a:rPr>
              <a:t>PLATE 2 OF 6  ·  40 MINUTES  ·  GRADES 3-5  ·  BBPLAYLAND.COM/LITERACY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STEP 1 · THE STARTER  ·  5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What is the capital of Australia?</a:t>
            </a:r>
          </a:p>
        </p:txBody>
      </p:sp>
      <p:sp>
        <p:nvSpPr>
          <p:cNvPr id="6" name="TextBox 5"/>
          <p:cNvSpPr txBox="1"/>
          <p:nvPr/>
        </p:nvSpPr>
        <p:spPr>
          <a:xfrm>
            <a:off x="731520" y="2103120"/>
            <a:ext cx="10728655" cy="237744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Ask it out loud and take the answers. Most rooms say "Sydney!" quickly and happily.</a:t>
            </a:r>
          </a:p>
          <a:p>
            <a:pPr algn="l">
              <a:lnSpc>
                <a:spcPct val="120000"/>
              </a:lnSpc>
              <a:spcAft>
                <a:spcPts val="1100"/>
              </a:spcAft>
            </a:pPr>
            <a:r>
              <a:rPr sz="2000" b="0">
                <a:solidFill>
                  <a:srgbClr val="14203F"/>
                </a:solidFill>
                <a:latin typeface="Atkinson Hyperlegible"/>
              </a:rPr>
              <a:t>It is Canberra. Nobody was lying. Nobody was careless. Sydney just felt right.</a:t>
            </a:r>
          </a:p>
          <a:p>
            <a:pPr algn="l">
              <a:lnSpc>
                <a:spcPct val="120000"/>
              </a:lnSpc>
              <a:spcAft>
                <a:spcPts val="1100"/>
              </a:spcAft>
            </a:pPr>
            <a:r>
              <a:rPr sz="2000" b="0">
                <a:solidFill>
                  <a:srgbClr val="14203F"/>
                </a:solidFill>
                <a:latin typeface="Atkinson Hyperlegible"/>
              </a:rPr>
              <a:t>Here is the point, before any machine appears. Being sure and being right are two different things, and from the inside they feel exactly the same.</a:t>
            </a:r>
          </a:p>
        </p:txBody>
      </p:sp>
      <p:sp>
        <p:nvSpPr>
          <p:cNvPr id="7" name="Rounded Rectangle 6"/>
          <p:cNvSpPr/>
          <p:nvPr/>
        </p:nvSpPr>
        <p:spPr>
          <a:xfrm>
            <a:off x="731520" y="4572000"/>
            <a:ext cx="10728655" cy="1417320"/>
          </a:xfrm>
          <a:prstGeom prst="roundRect">
            <a:avLst>
              <a:gd name="adj" fmla="val 8000"/>
            </a:avLst>
          </a:prstGeom>
          <a:solidFill>
            <a:srgbClr val="F3F5F0"/>
          </a:solidFill>
          <a:ln w="25400">
            <a:solidFill>
              <a:srgbClr val="F0A23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4736592"/>
            <a:ext cx="10180015" cy="274320"/>
          </a:xfrm>
          <a:prstGeom prst="rect">
            <a:avLst/>
          </a:prstGeom>
          <a:noFill/>
        </p:spPr>
        <p:txBody>
          <a:bodyPr wrap="square" anchor="t" lIns="0" rIns="0" tIns="0" bIns="0">
            <a:spAutoFit/>
          </a:bodyPr>
          <a:lstStyle/>
          <a:p>
            <a:pPr algn="l">
              <a:lnSpc>
                <a:spcPct val="115000"/>
              </a:lnSpc>
              <a:spcAft>
                <a:spcPts val="605"/>
              </a:spcAft>
            </a:pPr>
            <a:r>
              <a:rPr sz="1100" b="0">
                <a:solidFill>
                  <a:srgbClr val="8A570E"/>
                </a:solidFill>
                <a:latin typeface="Martian Mono"/>
              </a:rPr>
              <a:t>DO THIS TOGETHER</a:t>
            </a:r>
          </a:p>
        </p:txBody>
      </p:sp>
      <p:sp>
        <p:nvSpPr>
          <p:cNvPr id="9" name="TextBox 8"/>
          <p:cNvSpPr txBox="1"/>
          <p:nvPr/>
        </p:nvSpPr>
        <p:spPr>
          <a:xfrm>
            <a:off x="1005840" y="5029200"/>
            <a:ext cx="10180015" cy="914400"/>
          </a:xfrm>
          <a:prstGeom prst="rect">
            <a:avLst/>
          </a:prstGeom>
          <a:noFill/>
        </p:spPr>
        <p:txBody>
          <a:bodyPr wrap="square" anchor="t" lIns="0" rIns="0" tIns="0" bIns="0">
            <a:spAutoFit/>
          </a:bodyPr>
          <a:lstStyle/>
          <a:p>
            <a:pPr algn="l">
              <a:lnSpc>
                <a:spcPct val="120000"/>
              </a:lnSpc>
              <a:spcAft>
                <a:spcPts val="825"/>
              </a:spcAft>
            </a:pPr>
            <a:r>
              <a:rPr sz="1500" b="0">
                <a:solidFill>
                  <a:srgbClr val="14203F"/>
                </a:solidFill>
                <a:latin typeface="Atkinson Hyperlegible"/>
              </a:rPr>
              <a:t>If someone did say Canberra, ask the room how sure they were of Sydney a moment ago. The lesson works best when the confident wrong answer came from people first.</a:t>
            </a:r>
          </a:p>
        </p:txBody>
      </p:sp>
      <p:sp>
        <p:nvSpPr>
          <p:cNvPr id="10" name="TextBox 9"/>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SURE IS NOT THE SAME AS RIGHT  ·  2 OF 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WHY IT HAPPENS</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The usual word, when the usual word is wrong</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The machine does not check. It cannot. It picks the word that usually comes next.</a:t>
            </a:r>
          </a:p>
          <a:p>
            <a:pPr algn="l">
              <a:lnSpc>
                <a:spcPct val="120000"/>
              </a:lnSpc>
              <a:spcAft>
                <a:spcPts val="1100"/>
              </a:spcAft>
            </a:pPr>
            <a:r>
              <a:rPr sz="2000" b="0">
                <a:solidFill>
                  <a:srgbClr val="14203F"/>
                </a:solidFill>
                <a:latin typeface="Atkinson Hyperlegible"/>
              </a:rPr>
              <a:t>Most of the time the usual word is also the true one, and the answer is fine.</a:t>
            </a:r>
          </a:p>
          <a:p>
            <a:pPr algn="l">
              <a:lnSpc>
                <a:spcPct val="120000"/>
              </a:lnSpc>
              <a:spcAft>
                <a:spcPts val="1100"/>
              </a:spcAft>
            </a:pPr>
            <a:r>
              <a:rPr sz="2000" b="0">
                <a:solidFill>
                  <a:srgbClr val="14203F"/>
                </a:solidFill>
                <a:latin typeface="Atkinson Hyperlegible"/>
              </a:rPr>
              <a:t>But when the true answer is rare and a nearby answer is common, it picks the common one. With the same steady voice.</a:t>
            </a:r>
          </a:p>
          <a:p>
            <a:pPr algn="l">
              <a:lnSpc>
                <a:spcPct val="120000"/>
              </a:lnSpc>
              <a:spcAft>
                <a:spcPts val="1100"/>
              </a:spcAft>
            </a:pPr>
            <a:r>
              <a:rPr sz="2000" b="0">
                <a:solidFill>
                  <a:srgbClr val="14203F"/>
                </a:solidFill>
                <a:latin typeface="Atkinson Hyperlegible"/>
              </a:rPr>
              <a:t>It was not trying to trick you. It was doing exactly what it always does.</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SURE IS NOT THE SAME AS RIGHT  ·  3 OF 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STEP 2 · MAKE IT WRONG  ·  20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The pair challenge</a:t>
            </a:r>
          </a:p>
        </p:txBody>
      </p:sp>
      <p:sp>
        <p:nvSpPr>
          <p:cNvPr id="6" name="TextBox 5"/>
          <p:cNvSpPr txBox="1"/>
          <p:nvPr/>
        </p:nvSpPr>
        <p:spPr>
          <a:xfrm>
            <a:off x="731520" y="2103120"/>
            <a:ext cx="10728655" cy="2377440"/>
          </a:xfrm>
          <a:prstGeom prst="rect">
            <a:avLst/>
          </a:prstGeom>
          <a:noFill/>
        </p:spPr>
        <p:txBody>
          <a:bodyPr wrap="square" anchor="t" lIns="0" rIns="0" tIns="0" bIns="0">
            <a:spAutoFit/>
          </a:bodyPr>
          <a:lstStyle/>
          <a:p>
            <a:pPr algn="l">
              <a:lnSpc>
                <a:spcPct val="120000"/>
              </a:lnSpc>
              <a:spcAft>
                <a:spcPts val="935"/>
              </a:spcAft>
            </a:pPr>
            <a:r>
              <a:rPr sz="1700" b="0">
                <a:solidFill>
                  <a:srgbClr val="14203F"/>
                </a:solidFill>
                <a:latin typeface="Atkinson Hyperlegible"/>
              </a:rPr>
              <a:t>In pairs, get the machine to say something confidently wrong. Write down what you asked and what came back.</a:t>
            </a:r>
          </a:p>
          <a:p>
            <a:pPr algn="l">
              <a:lnSpc>
                <a:spcPct val="120000"/>
              </a:lnSpc>
              <a:spcAft>
                <a:spcPts val="935"/>
              </a:spcAft>
            </a:pPr>
            <a:r>
              <a:rPr sz="1700" b="0">
                <a:solidFill>
                  <a:srgbClr val="14203F"/>
                </a:solidFill>
                <a:latin typeface="Atkinson Hyperlegible"/>
              </a:rPr>
              <a:t>Questions that work: how many days February had in a certain year. Whether a made-up book was written by a real author. The score of a match that never happened. Something that happened last week. Something about you.</a:t>
            </a:r>
          </a:p>
          <a:p>
            <a:pPr algn="l">
              <a:lnSpc>
                <a:spcPct val="120000"/>
              </a:lnSpc>
              <a:spcAft>
                <a:spcPts val="935"/>
              </a:spcAft>
            </a:pPr>
            <a:r>
              <a:rPr sz="1700" b="0">
                <a:solidFill>
                  <a:srgbClr val="14203F"/>
                </a:solidFill>
                <a:latin typeface="Atkinson Hyperlegible"/>
              </a:rPr>
              <a:t>Then two sentences. Sentence one: what it said. Easy.</a:t>
            </a:r>
          </a:p>
          <a:p>
            <a:pPr algn="l">
              <a:lnSpc>
                <a:spcPct val="120000"/>
              </a:lnSpc>
              <a:spcAft>
                <a:spcPts val="935"/>
              </a:spcAft>
            </a:pPr>
            <a:r>
              <a:rPr sz="1700" b="0">
                <a:solidFill>
                  <a:srgbClr val="14203F"/>
                </a:solidFill>
                <a:latin typeface="Atkinson Hyperlegible"/>
              </a:rPr>
              <a:t>Sentence two: why that particular wrong answer, and not some other wrong answer. That is the whole lesson.</a:t>
            </a:r>
          </a:p>
        </p:txBody>
      </p:sp>
      <p:sp>
        <p:nvSpPr>
          <p:cNvPr id="7" name="Rounded Rectangle 6"/>
          <p:cNvSpPr/>
          <p:nvPr/>
        </p:nvSpPr>
        <p:spPr>
          <a:xfrm>
            <a:off x="731520" y="4572000"/>
            <a:ext cx="10728655" cy="1417320"/>
          </a:xfrm>
          <a:prstGeom prst="roundRect">
            <a:avLst>
              <a:gd name="adj" fmla="val 8000"/>
            </a:avLst>
          </a:prstGeom>
          <a:solidFill>
            <a:srgbClr val="F3F5F0"/>
          </a:solidFill>
          <a:ln w="25400">
            <a:solidFill>
              <a:srgbClr val="F0A23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4736592"/>
            <a:ext cx="10180015" cy="274320"/>
          </a:xfrm>
          <a:prstGeom prst="rect">
            <a:avLst/>
          </a:prstGeom>
          <a:noFill/>
        </p:spPr>
        <p:txBody>
          <a:bodyPr wrap="square" anchor="t" lIns="0" rIns="0" tIns="0" bIns="0">
            <a:spAutoFit/>
          </a:bodyPr>
          <a:lstStyle/>
          <a:p>
            <a:pPr algn="l">
              <a:lnSpc>
                <a:spcPct val="115000"/>
              </a:lnSpc>
              <a:spcAft>
                <a:spcPts val="605"/>
              </a:spcAft>
            </a:pPr>
            <a:r>
              <a:rPr sz="1100" b="0">
                <a:solidFill>
                  <a:srgbClr val="8A570E"/>
                </a:solidFill>
                <a:latin typeface="Martian Mono"/>
              </a:rPr>
              <a:t>DO THIS TOGETHER</a:t>
            </a:r>
          </a:p>
        </p:txBody>
      </p:sp>
      <p:sp>
        <p:nvSpPr>
          <p:cNvPr id="9" name="TextBox 8"/>
          <p:cNvSpPr txBox="1"/>
          <p:nvPr/>
        </p:nvSpPr>
        <p:spPr>
          <a:xfrm>
            <a:off x="1005840" y="5029200"/>
            <a:ext cx="10180015" cy="914400"/>
          </a:xfrm>
          <a:prstGeom prst="rect">
            <a:avLst/>
          </a:prstGeom>
          <a:noFill/>
        </p:spPr>
        <p:txBody>
          <a:bodyPr wrap="square" anchor="t" lIns="0" rIns="0" tIns="0" bIns="0">
            <a:spAutoFit/>
          </a:bodyPr>
          <a:lstStyle/>
          <a:p>
            <a:pPr algn="l">
              <a:lnSpc>
                <a:spcPct val="120000"/>
              </a:lnSpc>
              <a:spcAft>
                <a:spcPts val="825"/>
              </a:spcAft>
            </a:pPr>
            <a:r>
              <a:rPr sz="1500" b="0">
                <a:solidFill>
                  <a:srgbClr val="14203F"/>
                </a:solidFill>
                <a:latin typeface="Atkinson Hyperlegible"/>
              </a:rPr>
              <a:t>"It picked the thing that usually comes next" is the destination, in whatever words you have. "It saw lots of writing about leap years near the word February" counts. "It was broken" does not. Ask what it was doing instead.</a:t>
            </a:r>
          </a:p>
        </p:txBody>
      </p:sp>
      <p:sp>
        <p:nvSpPr>
          <p:cNvPr id="10" name="TextBox 9"/>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SURE IS NOT THE SAME AS RIGHT  ·  4 OF 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WATCH YOUR WORDS</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Saying it the true way</a:t>
            </a:r>
          </a:p>
        </p:txBody>
      </p:sp>
      <p:sp>
        <p:nvSpPr>
          <p:cNvPr id="6" name="TextBox 5"/>
          <p:cNvSpPr txBox="1"/>
          <p:nvPr/>
        </p:nvSpPr>
        <p:spPr>
          <a:xfrm>
            <a:off x="731520" y="2103120"/>
            <a:ext cx="10728655" cy="237744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When it gets something wrong, it is tempting to say it lied, or it got confused. Neither is true. Try these instead.</a:t>
            </a:r>
          </a:p>
        </p:txBody>
      </p:sp>
      <p:sp>
        <p:nvSpPr>
          <p:cNvPr id="7" name="Rectangle 6"/>
          <p:cNvSpPr/>
          <p:nvPr/>
        </p:nvSpPr>
        <p:spPr>
          <a:xfrm>
            <a:off x="731520" y="4526280"/>
            <a:ext cx="5227167" cy="384048"/>
          </a:xfrm>
          <a:prstGeom prst="rect">
            <a:avLst/>
          </a:prstGeom>
          <a:solidFill>
            <a:srgbClr val="E0E4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6233007" y="4526280"/>
            <a:ext cx="5227167" cy="384048"/>
          </a:xfrm>
          <a:prstGeom prst="rect">
            <a:avLst/>
          </a:prstGeom>
          <a:solidFill>
            <a:srgbClr val="E0E4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4599432"/>
            <a:ext cx="5227167" cy="365760"/>
          </a:xfrm>
          <a:prstGeom prst="rect">
            <a:avLst/>
          </a:prstGeom>
          <a:noFill/>
        </p:spPr>
        <p:txBody>
          <a:bodyPr wrap="square" anchor="t" lIns="0" rIns="0" tIns="0" bIns="0">
            <a:spAutoFit/>
          </a:bodyPr>
          <a:lstStyle/>
          <a:p>
            <a:pPr algn="l">
              <a:lnSpc>
                <a:spcPct val="115000"/>
              </a:lnSpc>
              <a:spcAft>
                <a:spcPts val="605"/>
              </a:spcAft>
            </a:pPr>
            <a:r>
              <a:rPr sz="1100" b="0">
                <a:solidFill>
                  <a:srgbClr val="434C66"/>
                </a:solidFill>
                <a:latin typeface="Martian Mono"/>
              </a:rPr>
              <a:t>SOMEONE MIGHT SAY</a:t>
            </a:r>
          </a:p>
        </p:txBody>
      </p:sp>
      <p:sp>
        <p:nvSpPr>
          <p:cNvPr id="10" name="TextBox 9"/>
          <p:cNvSpPr txBox="1"/>
          <p:nvPr/>
        </p:nvSpPr>
        <p:spPr>
          <a:xfrm>
            <a:off x="6370167" y="4599432"/>
            <a:ext cx="5227167" cy="365760"/>
          </a:xfrm>
          <a:prstGeom prst="rect">
            <a:avLst/>
          </a:prstGeom>
          <a:noFill/>
        </p:spPr>
        <p:txBody>
          <a:bodyPr wrap="square" anchor="t" lIns="0" rIns="0" tIns="0" bIns="0">
            <a:spAutoFit/>
          </a:bodyPr>
          <a:lstStyle/>
          <a:p>
            <a:pPr algn="l">
              <a:lnSpc>
                <a:spcPct val="115000"/>
              </a:lnSpc>
              <a:spcAft>
                <a:spcPts val="605"/>
              </a:spcAft>
            </a:pPr>
            <a:r>
              <a:rPr sz="1100" b="0">
                <a:solidFill>
                  <a:srgbClr val="2F6B58"/>
                </a:solidFill>
                <a:latin typeface="Martian Mono"/>
              </a:rPr>
              <a:t>SAY INSTEAD</a:t>
            </a:r>
          </a:p>
        </p:txBody>
      </p:sp>
      <p:sp>
        <p:nvSpPr>
          <p:cNvPr id="11" name="TextBox 10"/>
          <p:cNvSpPr txBox="1"/>
          <p:nvPr/>
        </p:nvSpPr>
        <p:spPr>
          <a:xfrm>
            <a:off x="868680" y="4983480"/>
            <a:ext cx="4952847" cy="441960"/>
          </a:xfrm>
          <a:prstGeom prst="rect">
            <a:avLst/>
          </a:prstGeom>
          <a:noFill/>
        </p:spPr>
        <p:txBody>
          <a:bodyPr wrap="square" anchor="t" lIns="0" rIns="0" tIns="0" bIns="0">
            <a:spAutoFit/>
          </a:bodyPr>
          <a:lstStyle/>
          <a:p>
            <a:pPr algn="l">
              <a:lnSpc>
                <a:spcPct val="115000"/>
              </a:lnSpc>
              <a:spcAft>
                <a:spcPts val="715"/>
              </a:spcAft>
            </a:pPr>
            <a:r>
              <a:rPr sz="1300" b="0">
                <a:solidFill>
                  <a:srgbClr val="434C66"/>
                </a:solidFill>
                <a:latin typeface="Atkinson Hyperlegible"/>
              </a:rPr>
              <a:t>It lied to me.</a:t>
            </a:r>
          </a:p>
        </p:txBody>
      </p:sp>
      <p:sp>
        <p:nvSpPr>
          <p:cNvPr id="12" name="TextBox 11"/>
          <p:cNvSpPr txBox="1"/>
          <p:nvPr/>
        </p:nvSpPr>
        <p:spPr>
          <a:xfrm>
            <a:off x="6370167" y="4983480"/>
            <a:ext cx="4952847" cy="441960"/>
          </a:xfrm>
          <a:prstGeom prst="rect">
            <a:avLst/>
          </a:prstGeom>
          <a:noFill/>
        </p:spPr>
        <p:txBody>
          <a:bodyPr wrap="square" anchor="t" lIns="0" rIns="0" tIns="0" bIns="0">
            <a:spAutoFit/>
          </a:bodyPr>
          <a:lstStyle/>
          <a:p>
            <a:pPr algn="l">
              <a:lnSpc>
                <a:spcPct val="115000"/>
              </a:lnSpc>
              <a:spcAft>
                <a:spcPts val="715"/>
              </a:spcAft>
            </a:pPr>
            <a:r>
              <a:rPr sz="1300" b="1">
                <a:solidFill>
                  <a:srgbClr val="14203F"/>
                </a:solidFill>
                <a:latin typeface="Atkinson Hyperlegible"/>
              </a:rPr>
              <a:t>It produced the words that usually follow my question, and this time they were not true.</a:t>
            </a:r>
          </a:p>
        </p:txBody>
      </p:sp>
      <p:sp>
        <p:nvSpPr>
          <p:cNvPr id="13" name="TextBox 12"/>
          <p:cNvSpPr txBox="1"/>
          <p:nvPr/>
        </p:nvSpPr>
        <p:spPr>
          <a:xfrm>
            <a:off x="868680" y="5425440"/>
            <a:ext cx="4952847" cy="441960"/>
          </a:xfrm>
          <a:prstGeom prst="rect">
            <a:avLst/>
          </a:prstGeom>
          <a:noFill/>
        </p:spPr>
        <p:txBody>
          <a:bodyPr wrap="square" anchor="t" lIns="0" rIns="0" tIns="0" bIns="0">
            <a:spAutoFit/>
          </a:bodyPr>
          <a:lstStyle/>
          <a:p>
            <a:pPr algn="l">
              <a:lnSpc>
                <a:spcPct val="115000"/>
              </a:lnSpc>
              <a:spcAft>
                <a:spcPts val="715"/>
              </a:spcAft>
            </a:pPr>
            <a:r>
              <a:rPr sz="1300" b="0">
                <a:solidFill>
                  <a:srgbClr val="434C66"/>
                </a:solidFill>
                <a:latin typeface="Atkinson Hyperlegible"/>
              </a:rPr>
              <a:t>It got confused.</a:t>
            </a:r>
          </a:p>
        </p:txBody>
      </p:sp>
      <p:sp>
        <p:nvSpPr>
          <p:cNvPr id="14" name="TextBox 13"/>
          <p:cNvSpPr txBox="1"/>
          <p:nvPr/>
        </p:nvSpPr>
        <p:spPr>
          <a:xfrm>
            <a:off x="6370167" y="5425440"/>
            <a:ext cx="4952847" cy="441960"/>
          </a:xfrm>
          <a:prstGeom prst="rect">
            <a:avLst/>
          </a:prstGeom>
          <a:noFill/>
        </p:spPr>
        <p:txBody>
          <a:bodyPr wrap="square" anchor="t" lIns="0" rIns="0" tIns="0" bIns="0">
            <a:spAutoFit/>
          </a:bodyPr>
          <a:lstStyle/>
          <a:p>
            <a:pPr algn="l">
              <a:lnSpc>
                <a:spcPct val="115000"/>
              </a:lnSpc>
              <a:spcAft>
                <a:spcPts val="715"/>
              </a:spcAft>
            </a:pPr>
            <a:r>
              <a:rPr sz="1300" b="1">
                <a:solidFill>
                  <a:srgbClr val="14203F"/>
                </a:solidFill>
                <a:latin typeface="Atkinson Hyperlegible"/>
              </a:rPr>
              <a:t>The true answer was rare and a nearby answer was common, so it picked the common one.</a:t>
            </a:r>
          </a:p>
        </p:txBody>
      </p:sp>
      <p:sp>
        <p:nvSpPr>
          <p:cNvPr id="15" name="TextBox 14"/>
          <p:cNvSpPr txBox="1"/>
          <p:nvPr/>
        </p:nvSpPr>
        <p:spPr>
          <a:xfrm>
            <a:off x="868680" y="5867400"/>
            <a:ext cx="4952847" cy="441960"/>
          </a:xfrm>
          <a:prstGeom prst="rect">
            <a:avLst/>
          </a:prstGeom>
          <a:noFill/>
        </p:spPr>
        <p:txBody>
          <a:bodyPr wrap="square" anchor="t" lIns="0" rIns="0" tIns="0" bIns="0">
            <a:spAutoFit/>
          </a:bodyPr>
          <a:lstStyle/>
          <a:p>
            <a:pPr algn="l">
              <a:lnSpc>
                <a:spcPct val="115000"/>
              </a:lnSpc>
              <a:spcAft>
                <a:spcPts val="715"/>
              </a:spcAft>
            </a:pPr>
            <a:r>
              <a:rPr sz="1300" b="0">
                <a:solidFill>
                  <a:srgbClr val="434C66"/>
                </a:solidFill>
                <a:latin typeface="Atkinson Hyperlegible"/>
              </a:rPr>
              <a:t>AI is rubbish.</a:t>
            </a:r>
          </a:p>
        </p:txBody>
      </p:sp>
      <p:sp>
        <p:nvSpPr>
          <p:cNvPr id="16" name="TextBox 15"/>
          <p:cNvSpPr txBox="1"/>
          <p:nvPr/>
        </p:nvSpPr>
        <p:spPr>
          <a:xfrm>
            <a:off x="6370167" y="5867400"/>
            <a:ext cx="4952847" cy="441960"/>
          </a:xfrm>
          <a:prstGeom prst="rect">
            <a:avLst/>
          </a:prstGeom>
          <a:noFill/>
        </p:spPr>
        <p:txBody>
          <a:bodyPr wrap="square" anchor="t" lIns="0" rIns="0" tIns="0" bIns="0">
            <a:spAutoFit/>
          </a:bodyPr>
          <a:lstStyle/>
          <a:p>
            <a:pPr algn="l">
              <a:lnSpc>
                <a:spcPct val="115000"/>
              </a:lnSpc>
              <a:spcAft>
                <a:spcPts val="715"/>
              </a:spcAft>
            </a:pPr>
            <a:r>
              <a:rPr sz="1300" b="1">
                <a:solidFill>
                  <a:srgbClr val="14203F"/>
                </a:solidFill>
                <a:latin typeface="Atkinson Hyperlegible"/>
              </a:rPr>
              <a:t>It is unreliable on rare facts, recent things, numbers, and anything about me.</a:t>
            </a:r>
          </a:p>
        </p:txBody>
      </p:sp>
      <p:sp>
        <p:nvSpPr>
          <p:cNvPr id="17" name="TextBox 1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SURE IS NOT THE SAME AS RIGHT  ·  5 OF 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STEP 3 · THE PLENARY  ·  10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Which one was hardest to spot?</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Put three of your examples where everyone can see them.</a:t>
            </a:r>
          </a:p>
          <a:p>
            <a:pPr algn="l">
              <a:lnSpc>
                <a:spcPct val="120000"/>
              </a:lnSpc>
              <a:spcAft>
                <a:spcPts val="1100"/>
              </a:spcAft>
            </a:pPr>
            <a:r>
              <a:rPr sz="2000" b="0">
                <a:solidFill>
                  <a:srgbClr val="14203F"/>
                </a:solidFill>
                <a:latin typeface="Atkinson Hyperlegible"/>
              </a:rPr>
              <a:t>Ask which of the three would have been hardest to notice, and why.</a:t>
            </a:r>
          </a:p>
          <a:p>
            <a:pPr algn="l">
              <a:lnSpc>
                <a:spcPct val="120000"/>
              </a:lnSpc>
              <a:spcAft>
                <a:spcPts val="1100"/>
              </a:spcAft>
            </a:pPr>
            <a:r>
              <a:rPr sz="2000" b="0">
                <a:solidFill>
                  <a:srgbClr val="14203F"/>
                </a:solidFill>
                <a:latin typeface="Atkinson Hyperlegible"/>
              </a:rPr>
              <a:t>It is usually the one where the wrong answer sounded sensible rather than silly.</a:t>
            </a:r>
          </a:p>
          <a:p>
            <a:pPr algn="l">
              <a:lnSpc>
                <a:spcPct val="120000"/>
              </a:lnSpc>
              <a:spcAft>
                <a:spcPts val="1100"/>
              </a:spcAft>
            </a:pPr>
            <a:r>
              <a:rPr sz="2000" b="0">
                <a:solidFill>
                  <a:srgbClr val="14203F"/>
                </a:solidFill>
                <a:latin typeface="Atkinson Hyperlegible"/>
              </a:rPr>
              <a:t>That is the thought to leave with. The dangerous mistakes are not the ridiculous ones.</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SURE IS NOT THE SAME AS RIGHT  ·  6 OF 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6FBF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NEXT TIME · PLATE 3</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So how would I know?</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You have watched a confident answer be wrong. The next question is the obvious one.</a:t>
            </a:r>
          </a:p>
          <a:p>
            <a:pPr algn="l">
              <a:lnSpc>
                <a:spcPct val="120000"/>
              </a:lnSpc>
              <a:spcAft>
                <a:spcPts val="1100"/>
              </a:spcAft>
            </a:pPr>
            <a:r>
              <a:rPr sz="2000" b="0">
                <a:solidFill>
                  <a:srgbClr val="14203F"/>
                </a:solidFill>
                <a:latin typeface="Atkinson Hyperlegible"/>
              </a:rPr>
              <a:t>Plate 3: what a source is, what only looks like one, and the most useful sentence in research.</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SURE IS NOT THE SAME AS RIGHT  ·  7 OF 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A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F3D98A"/>
                </a:solidFill>
                <a:latin typeface="Martian Mono"/>
              </a:rPr>
              <a:t>FOR THE GROWN-UP</a:t>
            </a:r>
          </a:p>
        </p:txBody>
      </p:sp>
      <p:sp>
        <p:nvSpPr>
          <p:cNvPr id="4" name="TextBox 3"/>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F3F5F0"/>
                </a:solidFill>
                <a:latin typeface="Bricolage Grotesque"/>
              </a:rPr>
              <a:t>Why this plate matters</a:t>
            </a:r>
          </a:p>
        </p:txBody>
      </p:sp>
      <p:sp>
        <p:nvSpPr>
          <p:cNvPr id="5" name="TextBox 4"/>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935"/>
              </a:spcAft>
            </a:pPr>
            <a:r>
              <a:rPr sz="1700" b="0">
                <a:solidFill>
                  <a:srgbClr val="F3F5F0"/>
                </a:solidFill>
                <a:latin typeface="Atkinson Hyperlegible"/>
              </a:rPr>
              <a:t>The failure to guard against is a child concluding "AI is rubbish". It is as useless as "AI is magic" and lasts about a week.</a:t>
            </a:r>
          </a:p>
          <a:p>
            <a:pPr algn="l">
              <a:lnSpc>
                <a:spcPct val="120000"/>
              </a:lnSpc>
              <a:spcAft>
                <a:spcPts val="935"/>
              </a:spcAft>
            </a:pPr>
            <a:r>
              <a:rPr sz="1700" b="0">
                <a:solidFill>
                  <a:srgbClr val="F3F5F0"/>
                </a:solidFill>
                <a:latin typeface="Atkinson Hyperlegible"/>
              </a:rPr>
              <a:t>The outcome is not distrust. It is a working model of when to expect an error: rare facts, recent events, anything with a number in it, anything about themselves.</a:t>
            </a:r>
          </a:p>
          <a:p>
            <a:pPr algn="l">
              <a:lnSpc>
                <a:spcPct val="120000"/>
              </a:lnSpc>
              <a:spcAft>
                <a:spcPts val="935"/>
              </a:spcAft>
            </a:pPr>
            <a:r>
              <a:rPr sz="1700" b="0">
                <a:solidFill>
                  <a:srgbClr val="F3F5F0"/>
                </a:solidFill>
                <a:latin typeface="Atkinson Hyperlegible"/>
              </a:rPr>
              <a:t>Children will want to make it say something rude. Anyone can make a machine say a bad word, and nobody learns anything. Making it say something false and explaining why is the harder trick, and the one that transfers.</a:t>
            </a:r>
          </a:p>
          <a:p>
            <a:pPr algn="l">
              <a:lnSpc>
                <a:spcPct val="120000"/>
              </a:lnSpc>
              <a:spcAft>
                <a:spcPts val="935"/>
              </a:spcAft>
            </a:pPr>
            <a:r>
              <a:rPr sz="1700" b="0">
                <a:solidFill>
                  <a:srgbClr val="F3F5F0"/>
                </a:solidFill>
                <a:latin typeface="Atkinson Hyperlegible"/>
              </a:rPr>
              <a:t>If a pair cannot get a wrong answer out of it, that is a good problem. Have them write down what they tried. Showing where it is reliable is real work too.</a:t>
            </a:r>
          </a:p>
        </p:txBody>
      </p:sp>
      <p:sp>
        <p:nvSpPr>
          <p:cNvPr id="6" name="TextBox 5"/>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F3D98A"/>
                </a:solidFill>
                <a:latin typeface="Martian Mono"/>
              </a:rPr>
              <a:t>READ IT TOGETHER  ·  SURE IS NOT THE SAME AS RIGHT  ·  8 OF 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