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0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F3D98A"/>
                </a:solidFill>
                <a:latin typeface="Martian Mono"/>
              </a:rPr>
              <a:t>READ IT TOGETHER · FOR STUDENTS, PARENTS AND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7286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990"/>
              </a:spcAft>
            </a:pPr>
            <a:r>
              <a:rPr sz="1800" b="0">
                <a:solidFill>
                  <a:srgbClr val="F3D98A"/>
                </a:solidFill>
                <a:latin typeface="Martian Mono"/>
              </a:rPr>
              <a:t>READ IT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728655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2970"/>
              </a:spcAft>
            </a:pPr>
            <a:r>
              <a:rPr sz="5400" b="1">
                <a:solidFill>
                  <a:srgbClr val="F3F5F0"/>
                </a:solidFill>
                <a:latin typeface="Bricolage Grotesque"/>
              </a:rPr>
              <a:t>What Comes Next?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56616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1210"/>
              </a:spcAft>
            </a:pPr>
            <a:r>
              <a:rPr sz="2200" b="0">
                <a:solidFill>
                  <a:srgbClr val="F3F5F0"/>
                </a:solidFill>
                <a:latin typeface="Atkinson Hyperlegible"/>
              </a:rPr>
              <a:t>The machine on the other side of the chat box is not reading your question and thinking about it.</a:t>
            </a:r>
          </a:p>
          <a:p>
            <a:pPr algn="l">
              <a:lnSpc>
                <a:spcPct val="125000"/>
              </a:lnSpc>
              <a:spcAft>
                <a:spcPts val="1210"/>
              </a:spcAft>
            </a:pPr>
            <a:r>
              <a:rPr sz="2200" b="0">
                <a:solidFill>
                  <a:srgbClr val="F3F5F0"/>
                </a:solidFill>
                <a:latin typeface="Atkinson Hyperlegible"/>
              </a:rPr>
              <a:t>In thirty-five minutes you will be able to say exactly what it is doing instead, in one sentence, without the word "thinking".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03504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F3D98A"/>
                </a:solidFill>
                <a:latin typeface="Martian Mono"/>
              </a:rPr>
              <a:t>PLATE 1 OF 6  ·  35 MINUTES  ·  GRADES 6-8  ·  BBPLAYLAND.COM/LITERACY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1 · THE STARTER  ·  5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Finish the phrase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"Once upon a…" "Peanut butter and…" "Twinkle, twinkle, little…"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Everyone finishes them, instantly, and nobody looked anything up.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You have heard those words together so many times that the next one is the most likely one.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That is the entire mechanism. Everything else in this lesson is the same trick at a larger scale.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572000"/>
            <a:ext cx="10728655" cy="1417320"/>
          </a:xfrm>
          <a:prstGeom prst="roundRect">
            <a:avLst>
              <a:gd name="adj" fmla="val 8000"/>
            </a:avLst>
          </a:prstGeom>
          <a:solidFill>
            <a:srgbClr val="F3F5F0"/>
          </a:solidFill>
          <a:ln w="25400">
            <a:solidFill>
              <a:srgbClr val="F0A2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4736592"/>
            <a:ext cx="101800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8A570E"/>
                </a:solidFill>
                <a:latin typeface="Martian Mono"/>
              </a:rPr>
              <a:t>DO THIS TOGETHER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5029200"/>
            <a:ext cx="1018001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825"/>
              </a:spcAft>
            </a:pPr>
            <a:r>
              <a:rPr sz="1500" b="0">
                <a:solidFill>
                  <a:srgbClr val="14203F"/>
                </a:solidFill>
                <a:latin typeface="Atkinson Hyperlegible"/>
              </a:rPr>
              <a:t>Do three more in pairs. Then write down, in one sentence, how you knew.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WHAT COMES NEXT?  ·  2 OF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HOW IT WAS BUILT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Prediction, not understanding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It was shown a very large amount of writing. From it, it learned which words tend to follow which.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Given your question, it produces the most likely next word. Then the next. One at a time, until it has an answer.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It does not look things up. It has no view of the world. It composes from patterns.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That is not nothing. It can write sentences nobody has written before. But composing is not understanding.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WHAT COMES NEXT?  ·  3 OF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THE WORDS THAT MISLEAD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Think, know, understand, believe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Each of these describes a person. Used about the machine, each one quietly assumes there is someone in there.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 habit to build is saying the same thing without them. Not because the words are forbidden, but because the sentence without them is the true one.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4526280"/>
            <a:ext cx="5227167" cy="384048"/>
          </a:xfrm>
          <a:prstGeom prst="rect">
            <a:avLst/>
          </a:prstGeom>
          <a:solidFill>
            <a:srgbClr val="E0E4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33007" y="4526280"/>
            <a:ext cx="5227167" cy="384048"/>
          </a:xfrm>
          <a:prstGeom prst="rect">
            <a:avLst/>
          </a:prstGeom>
          <a:solidFill>
            <a:srgbClr val="E0E4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4599432"/>
            <a:ext cx="522716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434C66"/>
                </a:solidFill>
                <a:latin typeface="Martian Mono"/>
              </a:rPr>
              <a:t>SOMEONE MIGHT SAY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70167" y="4599432"/>
            <a:ext cx="522716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2F6B58"/>
                </a:solidFill>
                <a:latin typeface="Martian Mono"/>
              </a:rPr>
              <a:t>SAY INSTEAD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98348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It knows the capital of France.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0167" y="498348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"Paris" is the word that most often follows that question.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42544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It understood what I meant.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70167" y="542544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My wording matched patterns it had seen before.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86740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It searched the internet.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0167" y="5867400"/>
            <a:ext cx="4952847" cy="441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It assembled the most likely words, one after another.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WHAT COMES NEXT?  ·  4 OF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2 · THE LIVE TEST  ·  10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Why is the sky blue?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Type a plain question. Read the answer aloud.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Then describe what just happened without think, know, understand or believe. Write the attempts down.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 destination is some form of "it wrote the words that usually follow a question like that".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Any wording that has it looking something up, holding an opinion, or being a person somewhere is the thing to press 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WHAT COMES NEXT?  ·  5 OF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3 · TWO SENTENCES  ·  10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What it did, and what it did not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In pairs, write two sentences about the answer on the screen.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One true thing it did: "It produced four sentences about light scattering."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One thing it did not do: "It did not observe the sky. It has no sensors and no experience of blue."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 second sentence is the assessment. A pair that describes the content of the answer rather than how it was produced has not got there yet.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WHAT COMES NEXT?  ·  6 OF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PLENARY  ·  10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It has never tasted jelly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Read the hardest second sentences aloud. Which is the most surprising?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Then close the loop. It does not know what a peanut is. It has never tasted jelly. So how did it finish "peanut butter and"?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 answer is the starter. "Jelly" is the word that usually comes next.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WHAT COMES NEXT?  ·  7 OF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FB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NEXT · PLATE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Why it is so confident when it is wrong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A machine that predicts likely words can assemble a flawless-sounding mistake with complete certainty.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That only makes sense once you have stopped thinking of it as something that knows. Which is why this plate came first.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WHAT COMES NEXT?  ·  8 OF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F3D98A"/>
                </a:solidFill>
                <a:latin typeface="Martian Mono"/>
              </a:rPr>
              <a:t>FOR THE ADULT IN THE ROOM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F3F5F0"/>
                </a:solidFill>
                <a:latin typeface="Bricolage Grotesque"/>
              </a:rPr>
              <a:t>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The failure this lesson guards against is "the AI thinks". It is not a vocabulary mistake. It is a mistake about what kind of thing is in the room, and it makes every later lesson harder.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When a student says it, do not correct the word. Ask for the same sentence without it.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The opposite failure, "it is just a calculator", is also wrong. The accurate middle is that it composes from patterns.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They will ask whether it will get smarter. It will get better at predicting, and this description will still be true.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F3D98A"/>
                </a:solidFill>
                <a:latin typeface="Martian Mono"/>
              </a:rPr>
              <a:t>READ IT TOGETHER  ·  WHAT COMES NEXT?  ·  9 OF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