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0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A READ-ALOUD FOR KIDS, PARENTS AND TEACHERS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286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990"/>
              </a:spcAft>
            </a:pPr>
            <a:r>
              <a:rPr sz="1800" b="0">
                <a:solidFill>
                  <a:srgbClr val="F3D98A"/>
                </a:solidFill>
                <a:latin typeface="Martian Mono"/>
              </a:rPr>
              <a:t>READ IT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728655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2970"/>
              </a:spcAft>
            </a:pPr>
            <a:r>
              <a:rPr sz="5400" b="1">
                <a:solidFill>
                  <a:srgbClr val="F3F5F0"/>
                </a:solidFill>
                <a:latin typeface="Bricolage Grotesque"/>
              </a:rPr>
              <a:t>What Comes Next?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6616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A tells B, and B tells C, "Can a machine think like you and me?"</a:t>
            </a:r>
          </a:p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Sit side by side and turn the page. We will solve it together, whatever your age.</a:t>
            </a:r>
          </a:p>
          <a:p>
            <a:pPr algn="l">
              <a:lnSpc>
                <a:spcPct val="125000"/>
              </a:lnSpc>
              <a:spcAft>
                <a:spcPts val="1210"/>
              </a:spcAft>
            </a:pPr>
            <a:r>
              <a:rPr sz="2200" b="0">
                <a:solidFill>
                  <a:srgbClr val="F3F5F0"/>
                </a:solidFill>
                <a:latin typeface="Atkinson Hyperlegible"/>
              </a:rPr>
              <a:t>Thirty-five minutes. One grown-up, one or more children, and a question to answer.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03504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F3D98A"/>
                </a:solidFill>
                <a:latin typeface="Martian Mono"/>
              </a:rPr>
              <a:t>PLATE 1 OF 6  ·  35 MINUTES  ·  GRADES 3-5  ·  BBPLAYLAND.COM/LITERACY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1 · THE STARTER GAME  ·  5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Once upon a…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Say "Once upon a…" and stop right there. The room shouts "TIME!" without a care.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Say "Peanut butter and…" and wait. "JELLY!" comes back, and it comes back straight.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Say "Twinkle, twinkle, little…" up high. "STAR!" flies out. Nobody asks why.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572000"/>
            <a:ext cx="10728655" cy="1417320"/>
          </a:xfrm>
          <a:prstGeom prst="roundRect">
            <a:avLst>
              <a:gd name="adj" fmla="val 8000"/>
            </a:avLst>
          </a:prstGeom>
          <a:solidFill>
            <a:srgbClr val="F3F5F0"/>
          </a:solidFill>
          <a:ln w="25400">
            <a:solidFill>
              <a:srgbClr val="F0A2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4736592"/>
            <a:ext cx="101800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8A570E"/>
                </a:solidFill>
                <a:latin typeface="Martian Mono"/>
              </a:rPr>
              <a:t>DO THIS TOGETHER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5029200"/>
            <a:ext cx="1018001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825"/>
              </a:spcAft>
            </a:pPr>
            <a:r>
              <a:rPr sz="1500" b="0">
                <a:solidFill>
                  <a:srgbClr val="14203F"/>
                </a:solidFill>
                <a:latin typeface="Atkinson Hyperlegible"/>
              </a:rPr>
              <a:t>Take turns. One of you starts a pair, "Salt and…", "Thunder and…", "Bow and…", and the other finishes it as fast as they can. Then ask each other, "How did you know?"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2 OF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HOW DID YOU KNOW?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Nobody read your mind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Did you open a book? Did you look it up? Did you peek at a secret spy-glass cup?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No. You have heard those words together so many times that the next one was the most likely one.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That is the whole trick. When words travel together, your brain gets ready for the next one.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machine plays the same game, with every word, at a size no person could.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3 OF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INSIDE THE MACHINE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A mountain of writing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people who built it showed it a mountain of writing. Stories, letters, lists, chats, guides.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From all of it, it worked out which words usually come after which.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When you type a question, it picks the most likely next word. Then the next. Then the next. Until it has a whole answer.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No brain in a jar. No heart. Just the word that usually comes next, over and over.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4 OF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WATCH YOUR WORDS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Four words that are easy to say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Think. Know. Understand. Believe. They slip out so easily, and none of them is quite true of the machine.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When one slips out, nobody is in trouble. Just say the sentence again without the word. The second try is where the learning is.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33007" y="4526280"/>
            <a:ext cx="5227167" cy="384048"/>
          </a:xfrm>
          <a:prstGeom prst="rect">
            <a:avLst/>
          </a:prstGeom>
          <a:solidFill>
            <a:srgbClr val="E0E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434C66"/>
                </a:solidFill>
                <a:latin typeface="Martian Mono"/>
              </a:rPr>
              <a:t>SOMEONE MIGHT SAY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0167" y="4599432"/>
            <a:ext cx="522716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2F6B58"/>
                </a:solidFill>
                <a:latin typeface="Martian Mono"/>
              </a:rPr>
              <a:t>SAY INSTEAD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983480"/>
            <a:ext cx="49528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The computer thinks it is raining.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0167" y="4983480"/>
            <a:ext cx="49528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The machine put together the words that usually follow a question about rain.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550408"/>
            <a:ext cx="49528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0">
                <a:solidFill>
                  <a:srgbClr val="434C66"/>
                </a:solidFill>
                <a:latin typeface="Atkinson Hyperlegible"/>
              </a:rPr>
              <a:t>It knows all about dinosaurs.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0167" y="5550408"/>
            <a:ext cx="4952847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715"/>
              </a:spcAft>
            </a:pPr>
            <a:r>
              <a:rPr sz="1300" b="1">
                <a:solidFill>
                  <a:srgbClr val="14203F"/>
                </a:solidFill>
                <a:latin typeface="Atkinson Hyperlegible"/>
              </a:rPr>
              <a:t>It learned the patterns in dinosaur writing.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5 OF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2 · THE LIVE TEST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Why is the sky blue?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Type the question at the front, or at the kitchen table. "Why is the sky blue?"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Out pours an answer, clean and new. Four tidy sentences about sunlight and air.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Now the real challenge. Say what just happened without the words think, know, understand or believe.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Did it open a window? Did it look at the sky? No. It wrote the words that usually follow a question like that.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6 OF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STEP 3 · TWO TRUE SENTENCES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One thing it did. One thing it did not.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Grab a partner. Parent and child, or shoulder to shoulder with a classmate.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Sentence one: one true thing it did. "The machine wrote four sentences about sunlight."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Sentence two: one thing it did not do. "The machine did not look out of the window. It has never seen blue."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second sentence is the harder one, and the better one. That is where the understanding lives.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572000"/>
            <a:ext cx="10728655" cy="1417320"/>
          </a:xfrm>
          <a:prstGeom prst="roundRect">
            <a:avLst>
              <a:gd name="adj" fmla="val 8000"/>
            </a:avLst>
          </a:prstGeom>
          <a:solidFill>
            <a:srgbClr val="F3F5F0"/>
          </a:solidFill>
          <a:ln w="25400">
            <a:solidFill>
              <a:srgbClr val="F0A23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4736592"/>
            <a:ext cx="101800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5"/>
              </a:spcAft>
            </a:pPr>
            <a:r>
              <a:rPr sz="1100" b="0">
                <a:solidFill>
                  <a:srgbClr val="8A570E"/>
                </a:solidFill>
                <a:latin typeface="Martian Mono"/>
              </a:rPr>
              <a:t>DO THIS TOGETHER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5029200"/>
            <a:ext cx="1018001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825"/>
              </a:spcAft>
            </a:pPr>
            <a:r>
              <a:rPr sz="1500" b="0">
                <a:solidFill>
                  <a:srgbClr val="14203F"/>
                </a:solidFill>
                <a:latin typeface="Atkinson Hyperlegible"/>
              </a:rPr>
              <a:t>Neither sentence may use think, know, understand or believe. If you find yourself describing the facts in the answer instead of how the answer was made, try again.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7 OF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2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THE CLIMAX  ·  10 MIN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It never tasted jelly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It does not look things up. It does not know what a peanut is. It has never tasted jelly.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So if it never ate toast in the morning sun, how did it finish "peanut butter and…"?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Because in all the books and chats and lists, "jelly" is the word that usually comes next.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The loop is closed. The secret is out. Prediction is how the whole job is done.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8 OF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6FBF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8A570E"/>
                </a:solidFill>
                <a:latin typeface="Martian Mono"/>
              </a:rPr>
              <a:t>NEXT TIME · PLATE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14203F"/>
                </a:solidFill>
                <a:latin typeface="Bricolage Grotesque"/>
              </a:rPr>
              <a:t>"George Washington flew to France!"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Said with total confidence. No pause. No doubt. And completely wrong.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Why is the machine so sure when it is wrong? You can only answer that once you have stopped thinking of it as something that knows.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2000" b="0">
                <a:solidFill>
                  <a:srgbClr val="14203F"/>
                </a:solidFill>
                <a:latin typeface="Atkinson Hyperlegible"/>
              </a:rPr>
              <a:t>Plate 2: why being sure and being right are two different things.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8A570E"/>
                </a:solidFill>
                <a:latin typeface="Martian Mono"/>
              </a:rPr>
              <a:t>READ IT TOGETHER  ·  WHAT COMES NEXT?  ·  9 OF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7286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60"/>
              </a:spcAft>
            </a:pPr>
            <a:r>
              <a:rPr sz="1200" b="0">
                <a:solidFill>
                  <a:srgbClr val="F3D98A"/>
                </a:solidFill>
                <a:latin typeface="Martian Mono"/>
              </a:rPr>
              <a:t>FOR THE GROWN-UP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60120"/>
            <a:ext cx="10728655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Aft>
                <a:spcPts val="1980"/>
              </a:spcAft>
            </a:pPr>
            <a:r>
              <a:rPr sz="3600" b="1">
                <a:solidFill>
                  <a:srgbClr val="F3F5F0"/>
                </a:solidFill>
                <a:latin typeface="Bricolage Grotesque"/>
              </a:rPr>
              <a:t>Why this plate matters most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72865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A child who believes the machine "knows" things will treat a confident wrong answer as a fact, treat the machine as a source, and hand over their homework without noticing.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A child who can say "it picked the word that usually comes next" has a handle on all three.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When a child says "the AI thinks", do not correct the word. Ask them to say the same thing without it. The struggle to rephrase is the learning.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It is not a calculator either. It can write sentences nobody has written before. The honest middle is "it composes from patterns". Both halves matter.</a:t>
            </a:r>
          </a:p>
          <a:p>
            <a:pPr algn="l">
              <a:lnSpc>
                <a:spcPct val="120000"/>
              </a:lnSpc>
              <a:spcAft>
                <a:spcPts val="935"/>
              </a:spcAft>
            </a:pPr>
            <a:r>
              <a:rPr sz="1700" b="0">
                <a:solidFill>
                  <a:srgbClr val="F3F5F0"/>
                </a:solidFill>
                <a:latin typeface="Atkinson Hyperlegible"/>
              </a:rPr>
              <a:t>Dinner-table game: start a common phrase and see who shouts the next word first. Then say it: that is what the machine does for every word it writes.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55080"/>
            <a:ext cx="1072865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50"/>
              </a:spcAft>
            </a:pPr>
            <a:r>
              <a:rPr sz="1000" b="0">
                <a:solidFill>
                  <a:srgbClr val="F3D98A"/>
                </a:solidFill>
                <a:latin typeface="Martian Mono"/>
              </a:rPr>
              <a:t>READ IT TOGETHER  ·  WHAT COMES NEXT?  ·  10 OF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